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9" r:id="rId3"/>
    <p:sldId id="260" r:id="rId4"/>
    <p:sldId id="271" r:id="rId5"/>
    <p:sldId id="272" r:id="rId6"/>
    <p:sldId id="273" r:id="rId7"/>
    <p:sldId id="263" r:id="rId8"/>
    <p:sldId id="274" r:id="rId9"/>
    <p:sldId id="275" r:id="rId10"/>
    <p:sldId id="262" r:id="rId11"/>
    <p:sldId id="276" r:id="rId12"/>
    <p:sldId id="269" r:id="rId13"/>
    <p:sldId id="277" r:id="rId14"/>
    <p:sldId id="27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8" autoAdjust="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330" y="-5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>
                <a:solidFill>
                  <a:srgbClr val="006838"/>
                </a:solidFill>
                <a:latin typeface="Rockwell Std" panose="02060603030405020103" pitchFamily="18" charset="0"/>
              </a:rPr>
              <a:t>COMMERCIAL REAL ESTATE OPPORTUNITY TRENDS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Vacancy Rate</c:v>
          </c:tx>
          <c:spPr>
            <a:solidFill>
              <a:srgbClr val="AECEAE"/>
            </a:solidFill>
            <a:ln>
              <a:noFill/>
            </a:ln>
            <a:effectLst/>
          </c:spPr>
          <c:invertIfNegative val="0"/>
          <c:cat>
            <c:numRef>
              <c:f>Sheet1!$A$7:$A$22</c:f>
              <c:numCache>
                <c:formatCode>General</c:formatCode>
                <c:ptCount val="16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</c:numCache>
            </c:numRef>
          </c:cat>
          <c:val>
            <c:numRef>
              <c:f>Sheet1!$B$7:$B$22</c:f>
              <c:numCache>
                <c:formatCode>0.00%</c:formatCode>
                <c:ptCount val="16"/>
                <c:pt idx="0">
                  <c:v>0.187</c:v>
                </c:pt>
                <c:pt idx="1">
                  <c:v>0.22500000000000001</c:v>
                </c:pt>
                <c:pt idx="2">
                  <c:v>0.23200000000000001</c:v>
                </c:pt>
                <c:pt idx="3">
                  <c:v>0.19600000000000001</c:v>
                </c:pt>
                <c:pt idx="4">
                  <c:v>0.184</c:v>
                </c:pt>
                <c:pt idx="5">
                  <c:v>0.18099999999999999</c:v>
                </c:pt>
                <c:pt idx="6">
                  <c:v>0.17499999999999999</c:v>
                </c:pt>
                <c:pt idx="7">
                  <c:v>0.14199999999999999</c:v>
                </c:pt>
                <c:pt idx="8">
                  <c:v>0.14799999999999999</c:v>
                </c:pt>
                <c:pt idx="9">
                  <c:v>0.14599999999999999</c:v>
                </c:pt>
                <c:pt idx="10">
                  <c:v>0.17399999999999999</c:v>
                </c:pt>
                <c:pt idx="11">
                  <c:v>0.184</c:v>
                </c:pt>
                <c:pt idx="12">
                  <c:v>0.154</c:v>
                </c:pt>
                <c:pt idx="13">
                  <c:v>0.14599999999999999</c:v>
                </c:pt>
                <c:pt idx="14">
                  <c:v>0.219</c:v>
                </c:pt>
                <c:pt idx="15">
                  <c:v>0.214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0D-4D3A-BC28-2BEB35A200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3370000"/>
        <c:axId val="343370392"/>
      </c:barChart>
      <c:lineChart>
        <c:grouping val="standard"/>
        <c:varyColors val="0"/>
        <c:ser>
          <c:idx val="1"/>
          <c:order val="1"/>
          <c:tx>
            <c:v>Square Feet, by Million</c:v>
          </c:tx>
          <c:spPr>
            <a:ln w="28575" cap="rnd">
              <a:solidFill>
                <a:srgbClr val="006838"/>
              </a:solidFill>
              <a:round/>
            </a:ln>
            <a:effectLst/>
          </c:spPr>
          <c:marker>
            <c:symbol val="none"/>
          </c:marker>
          <c:val>
            <c:numRef>
              <c:f>Sheet1!$C$7:$C$22</c:f>
              <c:numCache>
                <c:formatCode>General</c:formatCode>
                <c:ptCount val="16"/>
                <c:pt idx="0">
                  <c:v>1.83</c:v>
                </c:pt>
                <c:pt idx="1">
                  <c:v>2.31</c:v>
                </c:pt>
                <c:pt idx="2">
                  <c:v>2.4500000000000002</c:v>
                </c:pt>
                <c:pt idx="3">
                  <c:v>2.0099999999999998</c:v>
                </c:pt>
                <c:pt idx="4">
                  <c:v>1.87</c:v>
                </c:pt>
                <c:pt idx="5">
                  <c:v>1.88</c:v>
                </c:pt>
                <c:pt idx="6">
                  <c:v>1.46</c:v>
                </c:pt>
                <c:pt idx="7">
                  <c:v>1.2</c:v>
                </c:pt>
                <c:pt idx="8">
                  <c:v>1.27</c:v>
                </c:pt>
                <c:pt idx="9">
                  <c:v>1.26</c:v>
                </c:pt>
                <c:pt idx="10">
                  <c:v>1.49</c:v>
                </c:pt>
                <c:pt idx="11">
                  <c:v>1.6</c:v>
                </c:pt>
                <c:pt idx="12">
                  <c:v>1.32</c:v>
                </c:pt>
                <c:pt idx="13">
                  <c:v>1.26</c:v>
                </c:pt>
                <c:pt idx="14">
                  <c:v>1.92</c:v>
                </c:pt>
                <c:pt idx="15">
                  <c:v>1.87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40D-4D3A-BC28-2BEB35A200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3370784"/>
        <c:axId val="343371176"/>
      </c:lineChart>
      <c:catAx>
        <c:axId val="343370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 T OT" panose="02000000000000000000" pitchFamily="50" charset="0"/>
                <a:ea typeface="+mn-ea"/>
                <a:cs typeface="+mn-cs"/>
              </a:defRPr>
            </a:pPr>
            <a:endParaRPr lang="en-US"/>
          </a:p>
        </c:txPr>
        <c:crossAx val="343370392"/>
        <c:crosses val="autoZero"/>
        <c:auto val="1"/>
        <c:lblAlgn val="ctr"/>
        <c:lblOffset val="100"/>
        <c:noMultiLvlLbl val="0"/>
      </c:catAx>
      <c:valAx>
        <c:axId val="343370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 T OT" panose="02000000000000000000" pitchFamily="50" charset="0"/>
                <a:ea typeface="+mn-ea"/>
                <a:cs typeface="+mn-cs"/>
              </a:defRPr>
            </a:pPr>
            <a:endParaRPr lang="en-US"/>
          </a:p>
        </c:txPr>
        <c:crossAx val="343370000"/>
        <c:crosses val="autoZero"/>
        <c:crossBetween val="between"/>
      </c:valAx>
      <c:catAx>
        <c:axId val="343370784"/>
        <c:scaling>
          <c:orientation val="minMax"/>
        </c:scaling>
        <c:delete val="1"/>
        <c:axPos val="b"/>
        <c:majorTickMark val="out"/>
        <c:minorTickMark val="none"/>
        <c:tickLblPos val="nextTo"/>
        <c:crossAx val="343371176"/>
        <c:crosses val="autoZero"/>
        <c:auto val="1"/>
        <c:lblAlgn val="ctr"/>
        <c:lblOffset val="100"/>
        <c:noMultiLvlLbl val="0"/>
      </c:catAx>
      <c:valAx>
        <c:axId val="34337117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 T OT" panose="02000000000000000000" pitchFamily="50" charset="0"/>
                <a:ea typeface="+mn-ea"/>
                <a:cs typeface="+mn-cs"/>
              </a:defRPr>
            </a:pPr>
            <a:endParaRPr lang="en-US"/>
          </a:p>
        </c:txPr>
        <c:crossAx val="343370784"/>
        <c:crosses val="max"/>
        <c:crossBetween val="between"/>
      </c:valAx>
      <c:spPr>
        <a:noFill/>
        <a:ln w="25400">
          <a:noFill/>
        </a:ln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utura T OT" panose="02000000000000000000" pitchFamily="50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>
                <a:solidFill>
                  <a:srgbClr val="006838"/>
                </a:solidFill>
                <a:latin typeface="Rockwell Std" panose="02060603030405020103" pitchFamily="18" charset="0"/>
              </a:rPr>
              <a:t>COMMERCIAL REAL ESTATE OPPORTUNITY TRENDS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Vacancy Rate</c:v>
          </c:tx>
          <c:spPr>
            <a:solidFill>
              <a:srgbClr val="AECEAE"/>
            </a:solidFill>
            <a:ln>
              <a:noFill/>
            </a:ln>
            <a:effectLst/>
          </c:spPr>
          <c:invertIfNegative val="0"/>
          <c:cat>
            <c:numRef>
              <c:f>Sheet1!$A$7:$A$22</c:f>
              <c:numCache>
                <c:formatCode>General</c:formatCode>
                <c:ptCount val="16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</c:numCache>
            </c:numRef>
          </c:cat>
          <c:val>
            <c:numRef>
              <c:f>Sheet1!$B$7:$B$22</c:f>
              <c:numCache>
                <c:formatCode>0.00%</c:formatCode>
                <c:ptCount val="16"/>
                <c:pt idx="0">
                  <c:v>0.187</c:v>
                </c:pt>
                <c:pt idx="1">
                  <c:v>0.22500000000000001</c:v>
                </c:pt>
                <c:pt idx="2">
                  <c:v>0.23200000000000001</c:v>
                </c:pt>
                <c:pt idx="3">
                  <c:v>0.19600000000000001</c:v>
                </c:pt>
                <c:pt idx="4">
                  <c:v>0.184</c:v>
                </c:pt>
                <c:pt idx="5">
                  <c:v>0.18099999999999999</c:v>
                </c:pt>
                <c:pt idx="6">
                  <c:v>0.17499999999999999</c:v>
                </c:pt>
                <c:pt idx="7">
                  <c:v>0.14199999999999999</c:v>
                </c:pt>
                <c:pt idx="8">
                  <c:v>0.14799999999999999</c:v>
                </c:pt>
                <c:pt idx="9">
                  <c:v>0.14599999999999999</c:v>
                </c:pt>
                <c:pt idx="10">
                  <c:v>0.17399999999999999</c:v>
                </c:pt>
                <c:pt idx="11">
                  <c:v>0.184</c:v>
                </c:pt>
                <c:pt idx="12">
                  <c:v>0.154</c:v>
                </c:pt>
                <c:pt idx="13">
                  <c:v>0.14599999999999999</c:v>
                </c:pt>
                <c:pt idx="14">
                  <c:v>0.219</c:v>
                </c:pt>
                <c:pt idx="15">
                  <c:v>0.214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0D-4D3A-BC28-2BEB35A200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3370000"/>
        <c:axId val="343370392"/>
      </c:barChart>
      <c:lineChart>
        <c:grouping val="standard"/>
        <c:varyColors val="0"/>
        <c:ser>
          <c:idx val="1"/>
          <c:order val="1"/>
          <c:tx>
            <c:v>Square Feet, by Million</c:v>
          </c:tx>
          <c:spPr>
            <a:ln w="28575" cap="rnd">
              <a:solidFill>
                <a:srgbClr val="006838"/>
              </a:solidFill>
              <a:round/>
            </a:ln>
            <a:effectLst/>
          </c:spPr>
          <c:marker>
            <c:symbol val="none"/>
          </c:marker>
          <c:val>
            <c:numRef>
              <c:f>Sheet1!$C$7:$C$22</c:f>
              <c:numCache>
                <c:formatCode>General</c:formatCode>
                <c:ptCount val="16"/>
                <c:pt idx="0">
                  <c:v>1.83</c:v>
                </c:pt>
                <c:pt idx="1">
                  <c:v>2.31</c:v>
                </c:pt>
                <c:pt idx="2">
                  <c:v>2.4500000000000002</c:v>
                </c:pt>
                <c:pt idx="3">
                  <c:v>2.0099999999999998</c:v>
                </c:pt>
                <c:pt idx="4">
                  <c:v>1.87</c:v>
                </c:pt>
                <c:pt idx="5">
                  <c:v>1.88</c:v>
                </c:pt>
                <c:pt idx="6">
                  <c:v>1.46</c:v>
                </c:pt>
                <c:pt idx="7">
                  <c:v>1.2</c:v>
                </c:pt>
                <c:pt idx="8">
                  <c:v>1.27</c:v>
                </c:pt>
                <c:pt idx="9">
                  <c:v>1.26</c:v>
                </c:pt>
                <c:pt idx="10">
                  <c:v>1.49</c:v>
                </c:pt>
                <c:pt idx="11">
                  <c:v>1.6</c:v>
                </c:pt>
                <c:pt idx="12">
                  <c:v>1.32</c:v>
                </c:pt>
                <c:pt idx="13">
                  <c:v>1.26</c:v>
                </c:pt>
                <c:pt idx="14">
                  <c:v>1.92</c:v>
                </c:pt>
                <c:pt idx="15">
                  <c:v>1.87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40D-4D3A-BC28-2BEB35A200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3370784"/>
        <c:axId val="343371176"/>
      </c:lineChart>
      <c:catAx>
        <c:axId val="343370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 T OT" panose="02000000000000000000" pitchFamily="50" charset="0"/>
                <a:ea typeface="+mn-ea"/>
                <a:cs typeface="+mn-cs"/>
              </a:defRPr>
            </a:pPr>
            <a:endParaRPr lang="en-US"/>
          </a:p>
        </c:txPr>
        <c:crossAx val="343370392"/>
        <c:crosses val="autoZero"/>
        <c:auto val="1"/>
        <c:lblAlgn val="ctr"/>
        <c:lblOffset val="100"/>
        <c:noMultiLvlLbl val="0"/>
      </c:catAx>
      <c:valAx>
        <c:axId val="343370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 T OT" panose="02000000000000000000" pitchFamily="50" charset="0"/>
                <a:ea typeface="+mn-ea"/>
                <a:cs typeface="+mn-cs"/>
              </a:defRPr>
            </a:pPr>
            <a:endParaRPr lang="en-US"/>
          </a:p>
        </c:txPr>
        <c:crossAx val="343370000"/>
        <c:crosses val="autoZero"/>
        <c:crossBetween val="between"/>
      </c:valAx>
      <c:catAx>
        <c:axId val="343370784"/>
        <c:scaling>
          <c:orientation val="minMax"/>
        </c:scaling>
        <c:delete val="1"/>
        <c:axPos val="b"/>
        <c:majorTickMark val="out"/>
        <c:minorTickMark val="none"/>
        <c:tickLblPos val="nextTo"/>
        <c:crossAx val="343371176"/>
        <c:crosses val="autoZero"/>
        <c:auto val="1"/>
        <c:lblAlgn val="ctr"/>
        <c:lblOffset val="100"/>
        <c:noMultiLvlLbl val="0"/>
      </c:catAx>
      <c:valAx>
        <c:axId val="34337117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 T OT" panose="02000000000000000000" pitchFamily="50" charset="0"/>
                <a:ea typeface="+mn-ea"/>
                <a:cs typeface="+mn-cs"/>
              </a:defRPr>
            </a:pPr>
            <a:endParaRPr lang="en-US"/>
          </a:p>
        </c:txPr>
        <c:crossAx val="343370784"/>
        <c:crosses val="max"/>
        <c:crossBetween val="between"/>
      </c:valAx>
      <c:spPr>
        <a:noFill/>
        <a:ln w="25400">
          <a:noFill/>
        </a:ln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utura T OT" panose="02000000000000000000" pitchFamily="50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>
                <a:solidFill>
                  <a:srgbClr val="006838"/>
                </a:solidFill>
                <a:latin typeface="Rockwell Std" panose="02060603030405020103" pitchFamily="18" charset="0"/>
              </a:rPr>
              <a:t>COMMERCIAL REAL ESTATE OPPORTUNITY TRENDS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Vacancy Rate</c:v>
          </c:tx>
          <c:spPr>
            <a:solidFill>
              <a:srgbClr val="AECEAE"/>
            </a:solidFill>
            <a:ln>
              <a:noFill/>
            </a:ln>
            <a:effectLst/>
          </c:spPr>
          <c:invertIfNegative val="0"/>
          <c:cat>
            <c:numRef>
              <c:f>Sheet1!$A$7:$A$22</c:f>
              <c:numCache>
                <c:formatCode>General</c:formatCode>
                <c:ptCount val="16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</c:numCache>
            </c:numRef>
          </c:cat>
          <c:val>
            <c:numRef>
              <c:f>Sheet1!$B$7:$B$22</c:f>
              <c:numCache>
                <c:formatCode>0.00%</c:formatCode>
                <c:ptCount val="16"/>
                <c:pt idx="0">
                  <c:v>0.187</c:v>
                </c:pt>
                <c:pt idx="1">
                  <c:v>0.22500000000000001</c:v>
                </c:pt>
                <c:pt idx="2">
                  <c:v>0.23200000000000001</c:v>
                </c:pt>
                <c:pt idx="3">
                  <c:v>0.19600000000000001</c:v>
                </c:pt>
                <c:pt idx="4">
                  <c:v>0.184</c:v>
                </c:pt>
                <c:pt idx="5">
                  <c:v>0.18099999999999999</c:v>
                </c:pt>
                <c:pt idx="6">
                  <c:v>0.17499999999999999</c:v>
                </c:pt>
                <c:pt idx="7">
                  <c:v>0.14199999999999999</c:v>
                </c:pt>
                <c:pt idx="8">
                  <c:v>0.14799999999999999</c:v>
                </c:pt>
                <c:pt idx="9">
                  <c:v>0.14599999999999999</c:v>
                </c:pt>
                <c:pt idx="10">
                  <c:v>0.17399999999999999</c:v>
                </c:pt>
                <c:pt idx="11">
                  <c:v>0.184</c:v>
                </c:pt>
                <c:pt idx="12">
                  <c:v>0.154</c:v>
                </c:pt>
                <c:pt idx="13">
                  <c:v>0.14599999999999999</c:v>
                </c:pt>
                <c:pt idx="14">
                  <c:v>0.219</c:v>
                </c:pt>
                <c:pt idx="15">
                  <c:v>0.214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0D-4D3A-BC28-2BEB35A200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3370000"/>
        <c:axId val="343370392"/>
      </c:barChart>
      <c:lineChart>
        <c:grouping val="standard"/>
        <c:varyColors val="0"/>
        <c:ser>
          <c:idx val="1"/>
          <c:order val="1"/>
          <c:tx>
            <c:v>Square Feet, by Million</c:v>
          </c:tx>
          <c:spPr>
            <a:ln w="28575" cap="rnd">
              <a:solidFill>
                <a:srgbClr val="006838"/>
              </a:solidFill>
              <a:round/>
            </a:ln>
            <a:effectLst/>
          </c:spPr>
          <c:marker>
            <c:symbol val="none"/>
          </c:marker>
          <c:val>
            <c:numRef>
              <c:f>Sheet1!$C$7:$C$22</c:f>
              <c:numCache>
                <c:formatCode>General</c:formatCode>
                <c:ptCount val="16"/>
                <c:pt idx="0">
                  <c:v>1.83</c:v>
                </c:pt>
                <c:pt idx="1">
                  <c:v>2.31</c:v>
                </c:pt>
                <c:pt idx="2">
                  <c:v>2.4500000000000002</c:v>
                </c:pt>
                <c:pt idx="3">
                  <c:v>2.0099999999999998</c:v>
                </c:pt>
                <c:pt idx="4">
                  <c:v>1.87</c:v>
                </c:pt>
                <c:pt idx="5">
                  <c:v>1.88</c:v>
                </c:pt>
                <c:pt idx="6">
                  <c:v>1.46</c:v>
                </c:pt>
                <c:pt idx="7">
                  <c:v>1.2</c:v>
                </c:pt>
                <c:pt idx="8">
                  <c:v>1.27</c:v>
                </c:pt>
                <c:pt idx="9">
                  <c:v>1.26</c:v>
                </c:pt>
                <c:pt idx="10">
                  <c:v>1.49</c:v>
                </c:pt>
                <c:pt idx="11">
                  <c:v>1.6</c:v>
                </c:pt>
                <c:pt idx="12">
                  <c:v>1.32</c:v>
                </c:pt>
                <c:pt idx="13">
                  <c:v>1.26</c:v>
                </c:pt>
                <c:pt idx="14">
                  <c:v>1.92</c:v>
                </c:pt>
                <c:pt idx="15">
                  <c:v>1.87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40D-4D3A-BC28-2BEB35A200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3370784"/>
        <c:axId val="343371176"/>
      </c:lineChart>
      <c:catAx>
        <c:axId val="343370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 T OT" panose="02000000000000000000" pitchFamily="50" charset="0"/>
                <a:ea typeface="+mn-ea"/>
                <a:cs typeface="+mn-cs"/>
              </a:defRPr>
            </a:pPr>
            <a:endParaRPr lang="en-US"/>
          </a:p>
        </c:txPr>
        <c:crossAx val="343370392"/>
        <c:crosses val="autoZero"/>
        <c:auto val="1"/>
        <c:lblAlgn val="ctr"/>
        <c:lblOffset val="100"/>
        <c:noMultiLvlLbl val="0"/>
      </c:catAx>
      <c:valAx>
        <c:axId val="343370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 T OT" panose="02000000000000000000" pitchFamily="50" charset="0"/>
                <a:ea typeface="+mn-ea"/>
                <a:cs typeface="+mn-cs"/>
              </a:defRPr>
            </a:pPr>
            <a:endParaRPr lang="en-US"/>
          </a:p>
        </c:txPr>
        <c:crossAx val="343370000"/>
        <c:crosses val="autoZero"/>
        <c:crossBetween val="between"/>
      </c:valAx>
      <c:catAx>
        <c:axId val="343370784"/>
        <c:scaling>
          <c:orientation val="minMax"/>
        </c:scaling>
        <c:delete val="1"/>
        <c:axPos val="b"/>
        <c:majorTickMark val="out"/>
        <c:minorTickMark val="none"/>
        <c:tickLblPos val="nextTo"/>
        <c:crossAx val="343371176"/>
        <c:crosses val="autoZero"/>
        <c:auto val="1"/>
        <c:lblAlgn val="ctr"/>
        <c:lblOffset val="100"/>
        <c:noMultiLvlLbl val="0"/>
      </c:catAx>
      <c:valAx>
        <c:axId val="34337117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 T OT" panose="02000000000000000000" pitchFamily="50" charset="0"/>
                <a:ea typeface="+mn-ea"/>
                <a:cs typeface="+mn-cs"/>
              </a:defRPr>
            </a:pPr>
            <a:endParaRPr lang="en-US"/>
          </a:p>
        </c:txPr>
        <c:crossAx val="343370784"/>
        <c:crosses val="max"/>
        <c:crossBetween val="between"/>
      </c:valAx>
      <c:spPr>
        <a:noFill/>
        <a:ln w="25400">
          <a:noFill/>
        </a:ln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utura T OT" panose="02000000000000000000" pitchFamily="50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5387D4-A5AE-CF4F-B93D-90A82CE2ED68}" type="datetimeFigureOut">
              <a:rPr lang="en-US"/>
              <a:pPr/>
              <a:t>8/8/2017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7ECAC-1F15-6C47-AB9B-F8CCD1A438FE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8494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65251-4855-7045-9253-B031510A2F87}" type="datetimeFigureOut">
              <a:rPr lang="en-US"/>
              <a:pPr/>
              <a:t>8/8/2017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43BD4-6273-EA4C-9A40-2241D02D9FCB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2638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43BD4-6273-EA4C-9A40-2241D02D9FC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508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43BD4-6273-EA4C-9A40-2241D02D9FC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80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 rot="5400000">
            <a:off x="-2805951" y="2882751"/>
            <a:ext cx="6876288" cy="1110785"/>
            <a:chOff x="-262467" y="5216845"/>
            <a:chExt cx="7188200" cy="991955"/>
          </a:xfrm>
        </p:grpSpPr>
        <p:sp>
          <p:nvSpPr>
            <p:cNvPr id="11" name="Rectangle 10"/>
            <p:cNvSpPr/>
            <p:nvPr/>
          </p:nvSpPr>
          <p:spPr>
            <a:xfrm>
              <a:off x="-262467" y="5216845"/>
              <a:ext cx="7188200" cy="196088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2"/>
                  </a:solidFill>
                </a:ln>
                <a:solidFill>
                  <a:srgbClr val="598966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-262467" y="5487754"/>
              <a:ext cx="7188200" cy="196088"/>
            </a:xfrm>
            <a:prstGeom prst="rect">
              <a:avLst/>
            </a:prstGeom>
            <a:solidFill>
              <a:schemeClr val="tx2"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2"/>
                  </a:solidFill>
                </a:ln>
                <a:solidFill>
                  <a:srgbClr val="598966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-262467" y="5750224"/>
              <a:ext cx="7188200" cy="196088"/>
            </a:xfrm>
            <a:prstGeom prst="rect">
              <a:avLst/>
            </a:prstGeom>
            <a:solidFill>
              <a:schemeClr val="accent4"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2"/>
                  </a:solidFill>
                </a:ln>
                <a:solidFill>
                  <a:srgbClr val="598966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262467" y="6012712"/>
              <a:ext cx="7188200" cy="196088"/>
            </a:xfrm>
            <a:prstGeom prst="rect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2"/>
                  </a:solidFill>
                </a:ln>
                <a:solidFill>
                  <a:srgbClr val="598966"/>
                </a:solidFill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5106" y="3886200"/>
            <a:ext cx="7617766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-1" y="6138529"/>
            <a:ext cx="9162289" cy="421185"/>
            <a:chOff x="-262467" y="5216845"/>
            <a:chExt cx="7188200" cy="991955"/>
          </a:xfrm>
        </p:grpSpPr>
        <p:sp>
          <p:nvSpPr>
            <p:cNvPr id="6" name="Rectangle 5"/>
            <p:cNvSpPr/>
            <p:nvPr/>
          </p:nvSpPr>
          <p:spPr>
            <a:xfrm>
              <a:off x="-262467" y="5216845"/>
              <a:ext cx="7188200" cy="1960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2"/>
                  </a:solidFill>
                </a:ln>
                <a:solidFill>
                  <a:srgbClr val="598966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-262467" y="5487754"/>
              <a:ext cx="7188200" cy="19608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2"/>
                  </a:solidFill>
                </a:ln>
                <a:solidFill>
                  <a:srgbClr val="598966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-262467" y="5750224"/>
              <a:ext cx="7188200" cy="19608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2"/>
                  </a:solidFill>
                </a:ln>
                <a:solidFill>
                  <a:srgbClr val="598966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-262467" y="6012712"/>
              <a:ext cx="7188200" cy="19608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2"/>
                  </a:solidFill>
                </a:ln>
                <a:solidFill>
                  <a:srgbClr val="598966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" y="6138529"/>
            <a:ext cx="9162289" cy="421185"/>
            <a:chOff x="-262467" y="5216845"/>
            <a:chExt cx="7188200" cy="991955"/>
          </a:xfrm>
        </p:grpSpPr>
        <p:sp>
          <p:nvSpPr>
            <p:cNvPr id="13" name="Rectangle 12"/>
            <p:cNvSpPr/>
            <p:nvPr/>
          </p:nvSpPr>
          <p:spPr>
            <a:xfrm>
              <a:off x="-262467" y="5216845"/>
              <a:ext cx="7188200" cy="1960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2"/>
                  </a:solidFill>
                </a:ln>
                <a:solidFill>
                  <a:srgbClr val="598966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262467" y="5487754"/>
              <a:ext cx="7188200" cy="19608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2"/>
                  </a:solidFill>
                </a:ln>
                <a:solidFill>
                  <a:srgbClr val="598966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-262467" y="5750224"/>
              <a:ext cx="7188200" cy="19608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2"/>
                  </a:solidFill>
                </a:ln>
                <a:solidFill>
                  <a:srgbClr val="598966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-262467" y="6012712"/>
              <a:ext cx="7188200" cy="19608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2"/>
                  </a:solidFill>
                </a:ln>
                <a:solidFill>
                  <a:srgbClr val="598966"/>
                </a:solidFill>
              </a:endParaRPr>
            </a:p>
          </p:txBody>
        </p:sp>
      </p:grpSp>
      <p:sp>
        <p:nvSpPr>
          <p:cNvPr id="17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59096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808285"/>
                </a:solidFill>
              </a:defRPr>
            </a:lvl1pPr>
          </a:lstStyle>
          <a:p>
            <a:fld id="{794570F4-C68D-454D-A550-750E4A8DE78B}" type="datetime1">
              <a:rPr lang="en-US"/>
              <a:pPr/>
              <a:t>8/8/2017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59096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000000"/>
                </a:solidFill>
              </a:defRPr>
            </a:lvl1pPr>
          </a:lstStyle>
          <a:p>
            <a:pPr algn="ctr"/>
            <a:r>
              <a:rPr lang="en-US" dirty="0"/>
              <a:t>Longmont Economic Development Partnership </a:t>
            </a: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59096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6A426CA3-857C-4144-AADE-73A04C935E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18289" y="1979612"/>
            <a:ext cx="9162289" cy="3958201"/>
            <a:chOff x="-262467" y="5216845"/>
            <a:chExt cx="7188200" cy="991955"/>
          </a:xfrm>
        </p:grpSpPr>
        <p:sp>
          <p:nvSpPr>
            <p:cNvPr id="14" name="Rectangle 13"/>
            <p:cNvSpPr/>
            <p:nvPr/>
          </p:nvSpPr>
          <p:spPr>
            <a:xfrm>
              <a:off x="-262467" y="5216845"/>
              <a:ext cx="7188200" cy="1960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2"/>
                  </a:solidFill>
                </a:ln>
                <a:solidFill>
                  <a:srgbClr val="598966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-262467" y="5487754"/>
              <a:ext cx="7188200" cy="19608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2"/>
                  </a:solidFill>
                </a:ln>
                <a:solidFill>
                  <a:srgbClr val="598966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-262467" y="5750224"/>
              <a:ext cx="7188200" cy="19608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2"/>
                  </a:solidFill>
                </a:ln>
                <a:solidFill>
                  <a:srgbClr val="598966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-262467" y="6012712"/>
              <a:ext cx="7188200" cy="19608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2"/>
                  </a:solidFill>
                </a:ln>
                <a:solidFill>
                  <a:srgbClr val="598966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96393"/>
            <a:ext cx="7772400" cy="1218703"/>
          </a:xfrm>
        </p:spPr>
        <p:txBody>
          <a:bodyPr anchor="t">
            <a:normAutofit/>
          </a:bodyPr>
          <a:lstStyle>
            <a:lvl1pPr algn="ctr">
              <a:defRPr sz="2800" b="1" cap="all"/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19486"/>
            <a:ext cx="7772400" cy="495853"/>
          </a:xfrm>
        </p:spPr>
        <p:txBody>
          <a:bodyPr anchor="ctr"/>
          <a:lstStyle>
            <a:lvl1pPr marL="0" indent="0" algn="ctr">
              <a:buNone/>
              <a:defRPr sz="2000" cap="all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1814" y="274638"/>
            <a:ext cx="7377489" cy="1143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 rot="5400000">
            <a:off x="-2805951" y="2882751"/>
            <a:ext cx="6876288" cy="1110785"/>
            <a:chOff x="-262467" y="5216845"/>
            <a:chExt cx="7188200" cy="991955"/>
          </a:xfrm>
        </p:grpSpPr>
        <p:sp>
          <p:nvSpPr>
            <p:cNvPr id="12" name="Rectangle 11"/>
            <p:cNvSpPr/>
            <p:nvPr/>
          </p:nvSpPr>
          <p:spPr>
            <a:xfrm>
              <a:off x="-262467" y="5216845"/>
              <a:ext cx="7188200" cy="196088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2"/>
                  </a:solidFill>
                </a:ln>
                <a:solidFill>
                  <a:srgbClr val="598966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-262467" y="5487754"/>
              <a:ext cx="7188200" cy="196088"/>
            </a:xfrm>
            <a:prstGeom prst="rect">
              <a:avLst/>
            </a:prstGeom>
            <a:solidFill>
              <a:schemeClr val="tx2"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2"/>
                  </a:solidFill>
                </a:ln>
                <a:solidFill>
                  <a:srgbClr val="598966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262467" y="5750224"/>
              <a:ext cx="7188200" cy="196088"/>
            </a:xfrm>
            <a:prstGeom prst="rect">
              <a:avLst/>
            </a:prstGeom>
            <a:solidFill>
              <a:schemeClr val="accent4"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2"/>
                  </a:solidFill>
                </a:ln>
                <a:solidFill>
                  <a:srgbClr val="598966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-262467" y="6012712"/>
              <a:ext cx="7188200" cy="196088"/>
            </a:xfrm>
            <a:prstGeom prst="rect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2"/>
                  </a:solidFill>
                </a:ln>
                <a:solidFill>
                  <a:srgbClr val="598966"/>
                </a:solidFill>
              </a:endParaRPr>
            </a:p>
          </p:txBody>
        </p:sp>
      </p:grpSp>
      <p:grpSp>
        <p:nvGrpSpPr>
          <p:cNvPr id="16" name="Group 15"/>
          <p:cNvGrpSpPr/>
          <p:nvPr userDrawn="1"/>
        </p:nvGrpSpPr>
        <p:grpSpPr>
          <a:xfrm>
            <a:off x="-1" y="6138529"/>
            <a:ext cx="9162289" cy="421185"/>
            <a:chOff x="-262467" y="5216845"/>
            <a:chExt cx="7188200" cy="991955"/>
          </a:xfrm>
        </p:grpSpPr>
        <p:sp>
          <p:nvSpPr>
            <p:cNvPr id="17" name="Rectangle 16"/>
            <p:cNvSpPr/>
            <p:nvPr/>
          </p:nvSpPr>
          <p:spPr>
            <a:xfrm>
              <a:off x="-262467" y="5216845"/>
              <a:ext cx="7188200" cy="1960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2"/>
                  </a:solidFill>
                </a:ln>
                <a:solidFill>
                  <a:srgbClr val="598966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-262467" y="5487754"/>
              <a:ext cx="7188200" cy="19608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2"/>
                  </a:solidFill>
                </a:ln>
                <a:solidFill>
                  <a:srgbClr val="598966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-262467" y="5750224"/>
              <a:ext cx="7188200" cy="19608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2"/>
                  </a:solidFill>
                </a:ln>
                <a:solidFill>
                  <a:srgbClr val="598966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-262467" y="6012712"/>
              <a:ext cx="7188200" cy="19608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2"/>
                  </a:solidFill>
                </a:ln>
                <a:solidFill>
                  <a:srgbClr val="598966"/>
                </a:solidFill>
              </a:endParaRPr>
            </a:p>
          </p:txBody>
        </p:sp>
      </p:grpSp>
      <p:sp>
        <p:nvSpPr>
          <p:cNvPr id="24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57478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808285"/>
                </a:solidFill>
              </a:defRPr>
            </a:lvl1pPr>
          </a:lstStyle>
          <a:p>
            <a:fld id="{D0FF1772-3B4E-6E4D-96F3-9948B852A002}" type="datetime1">
              <a:rPr lang="en-US"/>
              <a:pPr/>
              <a:t>8/8/2017</a:t>
            </a:fld>
            <a:endParaRPr lang="en-US"/>
          </a:p>
        </p:txBody>
      </p:sp>
      <p:sp>
        <p:nvSpPr>
          <p:cNvPr id="2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57478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000000"/>
                </a:solidFill>
              </a:defRPr>
            </a:lvl1pPr>
          </a:lstStyle>
          <a:p>
            <a:pPr algn="ctr"/>
            <a:r>
              <a:rPr lang="en-US" dirty="0"/>
              <a:t>Longmont Economic Development Partnership </a:t>
            </a:r>
          </a:p>
        </p:txBody>
      </p:sp>
      <p:sp>
        <p:nvSpPr>
          <p:cNvPr id="2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57478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6A426CA3-857C-4144-AADE-73A04C935E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 userDrawn="1"/>
        </p:nvSpPr>
        <p:spPr>
          <a:xfrm>
            <a:off x="457201" y="4869884"/>
            <a:ext cx="2366778" cy="49745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>
              <a:defRPr sz="1400" b="1">
                <a:solidFill>
                  <a:srgbClr val="06B3CC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5989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457200" y="1757868"/>
            <a:ext cx="2366778" cy="29697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320022" y="4869884"/>
            <a:ext cx="2366778" cy="49745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>
              <a:defRPr sz="1400" b="1">
                <a:solidFill>
                  <a:srgbClr val="06B3CC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5989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6320021" y="1757868"/>
            <a:ext cx="2366778" cy="29697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4" name="Title 1"/>
          <p:cNvSpPr txBox="1">
            <a:spLocks/>
          </p:cNvSpPr>
          <p:nvPr userDrawn="1"/>
        </p:nvSpPr>
        <p:spPr>
          <a:xfrm>
            <a:off x="3400097" y="4869884"/>
            <a:ext cx="2366778" cy="49745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>
              <a:defRPr sz="1400" b="1">
                <a:solidFill>
                  <a:srgbClr val="06B3CC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5989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idx="15"/>
          </p:nvPr>
        </p:nvSpPr>
        <p:spPr>
          <a:xfrm>
            <a:off x="3400096" y="1757868"/>
            <a:ext cx="2366778" cy="29697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57478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808285"/>
                </a:solidFill>
              </a:defRPr>
            </a:lvl1pPr>
          </a:lstStyle>
          <a:p>
            <a:fld id="{23A1BAED-705D-C84F-B728-1A1067D70AFC}" type="datetime1">
              <a:rPr lang="en-US"/>
              <a:pPr/>
              <a:t>8/8/2017</a:t>
            </a:fld>
            <a:endParaRPr lang="en-US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57478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000000"/>
                </a:solidFill>
              </a:defRPr>
            </a:lvl1pPr>
          </a:lstStyle>
          <a:p>
            <a:pPr algn="ctr"/>
            <a:r>
              <a:rPr lang="en-US" dirty="0"/>
              <a:t>Longmont Economic Development Partnership </a:t>
            </a: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57478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6A426CA3-857C-4144-AADE-73A04C935E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59096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598966"/>
                </a:solidFill>
              </a:defRPr>
            </a:lvl1pPr>
          </a:lstStyle>
          <a:p>
            <a:fld id="{A9BCBD1E-01A3-4844-8241-96A5E07FB0DE}" type="datetime1">
              <a:rPr lang="en-US"/>
              <a:pPr/>
              <a:t>8/8/2017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59096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000000"/>
                </a:solidFill>
              </a:defRPr>
            </a:lvl1pPr>
          </a:lstStyle>
          <a:p>
            <a:pPr algn="ctr"/>
            <a:r>
              <a:rPr lang="en-US" dirty="0"/>
              <a:t>Longmont Economic Development Partnership 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59096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6A426CA3-857C-4144-AADE-73A04C935E7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7" r:id="rId5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2400" kern="1200" cap="all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278490" y="2627821"/>
            <a:ext cx="7772400" cy="1470025"/>
          </a:xfrm>
        </p:spPr>
        <p:txBody>
          <a:bodyPr>
            <a:normAutofit fontScale="90000"/>
          </a:bodyPr>
          <a:lstStyle/>
          <a:p>
            <a:br>
              <a:rPr lang="en-US" sz="3600" b="1" dirty="0">
                <a:latin typeface="Rockwell Std" panose="02060603030405020103" pitchFamily="18" charset="0"/>
              </a:rPr>
            </a:br>
            <a:br>
              <a:rPr lang="en-US" sz="3600" b="1" dirty="0">
                <a:latin typeface="Rockwell Std" panose="02060603030405020103" pitchFamily="18" charset="0"/>
              </a:rPr>
            </a:br>
            <a:r>
              <a:rPr lang="en-US" sz="4000" b="1" dirty="0">
                <a:latin typeface="Rockwell Std" panose="02060603030405020103" pitchFamily="18" charset="0"/>
              </a:rPr>
              <a:t>q2 2017</a:t>
            </a:r>
            <a:br>
              <a:rPr lang="en-US" sz="4000" b="1" dirty="0">
                <a:latin typeface="Rockwell Std" panose="02060603030405020103" pitchFamily="18" charset="0"/>
              </a:rPr>
            </a:br>
            <a:r>
              <a:rPr lang="en-US" sz="4000" b="1" dirty="0">
                <a:latin typeface="Rockwell Std" panose="02060603030405020103" pitchFamily="18" charset="0"/>
              </a:rPr>
              <a:t>rEPORT TO CITY Council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4290" y="4250252"/>
            <a:ext cx="6400800" cy="1752600"/>
          </a:xfrm>
        </p:spPr>
        <p:txBody>
          <a:bodyPr/>
          <a:lstStyle/>
          <a:p>
            <a:endParaRPr lang="en-US" dirty="0">
              <a:latin typeface="Futura Std Medium" panose="020B0502020204020303" pitchFamily="34" charset="0"/>
            </a:endParaRPr>
          </a:p>
          <a:p>
            <a:r>
              <a:rPr lang="en-US" dirty="0">
                <a:latin typeface="Futura Std Medium" panose="020B0502020204020303" pitchFamily="34" charset="0"/>
              </a:rPr>
              <a:t>August 8, 2017</a:t>
            </a:r>
          </a:p>
        </p:txBody>
      </p:sp>
      <p:pic>
        <p:nvPicPr>
          <p:cNvPr id="12" name="Picture 11" descr="LEDP Logo_TagL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1955" y="569081"/>
            <a:ext cx="3810000" cy="187778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dvance Local Bus 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8880" y="389683"/>
            <a:ext cx="2508335" cy="958381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A426CA3-857C-4144-AADE-73A04C935E7B}" type="slidenum">
              <a:rPr lang="en-US"/>
              <a:pPr/>
              <a:t>10</a:t>
            </a:fld>
            <a:endParaRPr lang="en-US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589001" y="1757287"/>
            <a:ext cx="6625834" cy="4166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C07ED6-FBA7-4336-992D-AAC2A4CCB394}"/>
              </a:ext>
            </a:extLst>
          </p:cNvPr>
          <p:cNvSpPr txBox="1"/>
          <p:nvPr/>
        </p:nvSpPr>
        <p:spPr>
          <a:xfrm>
            <a:off x="4466492" y="457200"/>
            <a:ext cx="4220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accent4"/>
                </a:solidFill>
                <a:latin typeface="Rockwell Std" panose="02060603030405020103" pitchFamily="18" charset="0"/>
              </a:rPr>
              <a:t>Q2 2017 </a:t>
            </a:r>
          </a:p>
          <a:p>
            <a:pPr algn="r"/>
            <a:r>
              <a:rPr lang="en-US" sz="2400" b="1" dirty="0">
                <a:solidFill>
                  <a:schemeClr val="accent4"/>
                </a:solidFill>
                <a:latin typeface="Rockwell Std" panose="02060603030405020103" pitchFamily="18" charset="0"/>
              </a:rPr>
              <a:t>BY THE NUMBERS</a:t>
            </a:r>
          </a:p>
          <a:p>
            <a:pPr lvl="1" algn="r"/>
            <a:endParaRPr lang="en-US" sz="2400" b="1" dirty="0">
              <a:solidFill>
                <a:schemeClr val="tx2"/>
              </a:solidFill>
              <a:latin typeface="Rockwell Std" panose="020606030304050201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245BED-F4CC-4D78-BAD4-F2F62A7F284C}"/>
              </a:ext>
            </a:extLst>
          </p:cNvPr>
          <p:cNvSpPr/>
          <p:nvPr/>
        </p:nvSpPr>
        <p:spPr>
          <a:xfrm>
            <a:off x="764930" y="1447822"/>
            <a:ext cx="4572000" cy="157421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3600" dirty="0">
                <a:solidFill>
                  <a:srgbClr val="28377C"/>
                </a:solidFill>
                <a:latin typeface="Rockwell Std" panose="02060603030405020103" pitchFamily="18" charset="0"/>
                <a:ea typeface="Calibri" panose="020F0502020204030204" pitchFamily="34" charset="0"/>
                <a:cs typeface="Futura Book"/>
              </a:rPr>
              <a:t>29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dirty="0">
                <a:latin typeface="Futura T OT" panose="02000000000000000000"/>
                <a:ea typeface="Calibri" panose="020F0502020204030204" pitchFamily="34" charset="0"/>
                <a:cs typeface="Futura Book"/>
              </a:rPr>
              <a:t>MEETINGS WITH LOCAL BUSINESSES REPRESENTING 130 FT JOBS &amp;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dirty="0">
                <a:latin typeface="Futura T OT" panose="02000000000000000000"/>
                <a:ea typeface="Calibri" panose="020F0502020204030204" pitchFamily="34" charset="0"/>
                <a:cs typeface="Futura Book"/>
              </a:rPr>
              <a:t>46 PT JOBS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E85933-CD5B-4D16-8244-5790DE4C43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5241" y="3223554"/>
            <a:ext cx="3901779" cy="230144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D67C30C-595F-4BD3-A9CA-D7A07EE981AA}"/>
              </a:ext>
            </a:extLst>
          </p:cNvPr>
          <p:cNvSpPr/>
          <p:nvPr/>
        </p:nvSpPr>
        <p:spPr>
          <a:xfrm>
            <a:off x="4901918" y="1637427"/>
            <a:ext cx="4136574" cy="1115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28377C"/>
                </a:solidFill>
                <a:latin typeface="Rockwell Std" panose="020606030304050201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WORKSHOPS </a:t>
            </a:r>
            <a:endParaRPr lang="en-US" sz="1100" b="1" dirty="0">
              <a:solidFill>
                <a:srgbClr val="5B9BD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dirty="0">
                <a:solidFill>
                  <a:srgbClr val="000000"/>
                </a:solidFill>
                <a:latin typeface="Futura T OT" panose="02000000000000000000"/>
                <a:ea typeface="Calibri" panose="020F0502020204030204" pitchFamily="34" charset="0"/>
                <a:cs typeface="Futura Book"/>
              </a:rPr>
              <a:t>Total Attendees 131, </a:t>
            </a:r>
          </a:p>
          <a:p>
            <a:pPr algn="ctr">
              <a:lnSpc>
                <a:spcPct val="107000"/>
              </a:lnSpc>
            </a:pPr>
            <a:r>
              <a:rPr lang="en-US" dirty="0">
                <a:solidFill>
                  <a:srgbClr val="000000"/>
                </a:solidFill>
                <a:latin typeface="Futura T OT" panose="02000000000000000000"/>
                <a:ea typeface="Calibri" panose="020F0502020204030204" pitchFamily="34" charset="0"/>
                <a:cs typeface="Futura Book"/>
              </a:rPr>
              <a:t>Avg. per Class 16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E7716B-B4E0-4F40-9DDA-22FAB67A29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6930" y="2886721"/>
            <a:ext cx="3609145" cy="297510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dvance Local Bus 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8880" y="389683"/>
            <a:ext cx="2508335" cy="958381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A426CA3-857C-4144-AADE-73A04C935E7B}" type="slidenum">
              <a:rPr lang="en-US"/>
              <a:pPr/>
              <a:t>11</a:t>
            </a:fld>
            <a:endParaRPr lang="en-US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589001" y="1757287"/>
            <a:ext cx="6625834" cy="4166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C07ED6-FBA7-4336-992D-AAC2A4CCB394}"/>
              </a:ext>
            </a:extLst>
          </p:cNvPr>
          <p:cNvSpPr txBox="1"/>
          <p:nvPr/>
        </p:nvSpPr>
        <p:spPr>
          <a:xfrm>
            <a:off x="4466492" y="457200"/>
            <a:ext cx="4220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accent4"/>
                </a:solidFill>
                <a:latin typeface="Rockwell Std" panose="02060603030405020103" pitchFamily="18" charset="0"/>
              </a:rPr>
              <a:t>Q2 2017 </a:t>
            </a:r>
          </a:p>
          <a:p>
            <a:pPr algn="r"/>
            <a:r>
              <a:rPr lang="en-US" sz="2400" b="1" dirty="0">
                <a:solidFill>
                  <a:schemeClr val="accent4"/>
                </a:solidFill>
                <a:latin typeface="Rockwell Std" panose="02060603030405020103" pitchFamily="18" charset="0"/>
              </a:rPr>
              <a:t>BY THE NUMBERS</a:t>
            </a:r>
          </a:p>
          <a:p>
            <a:pPr lvl="1" algn="r"/>
            <a:endParaRPr lang="en-US" sz="2400" b="1" dirty="0">
              <a:solidFill>
                <a:schemeClr val="tx2"/>
              </a:solidFill>
              <a:latin typeface="Rockwell Std" panose="020606030304050201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F7DA55-E3C7-4A5D-9E6C-57A6D263808C}"/>
              </a:ext>
            </a:extLst>
          </p:cNvPr>
          <p:cNvSpPr/>
          <p:nvPr/>
        </p:nvSpPr>
        <p:spPr>
          <a:xfrm>
            <a:off x="659836" y="2058125"/>
            <a:ext cx="4572000" cy="14754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3600" dirty="0">
                <a:solidFill>
                  <a:srgbClr val="28377C"/>
                </a:solidFill>
                <a:latin typeface="Rockwell Std" panose="02060603030405020103" pitchFamily="18" charset="0"/>
                <a:ea typeface="Calibri" panose="020F0502020204030204" pitchFamily="34" charset="0"/>
                <a:cs typeface="Futura Book"/>
              </a:rPr>
              <a:t>337</a:t>
            </a:r>
            <a:endParaRPr lang="en-US" sz="3600" dirty="0">
              <a:latin typeface="Rockwell Std" panose="020606030304050201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400" dirty="0">
                <a:latin typeface="Futura Std Medium" panose="020B0502020204020303" pitchFamily="34" charset="0"/>
                <a:ea typeface="Calibri" panose="020F0502020204030204" pitchFamily="34" charset="0"/>
                <a:cs typeface="Futura Book"/>
              </a:rPr>
              <a:t>HOURS OF SBDC</a:t>
            </a:r>
          </a:p>
          <a:p>
            <a:pPr algn="ctr">
              <a:lnSpc>
                <a:spcPct val="107000"/>
              </a:lnSpc>
            </a:pPr>
            <a:r>
              <a:rPr lang="en-US" sz="2400" dirty="0">
                <a:latin typeface="Futura Std Medium" panose="020B0502020204020303" pitchFamily="34" charset="0"/>
                <a:ea typeface="Calibri" panose="020F0502020204030204" pitchFamily="34" charset="0"/>
                <a:cs typeface="Futura Book"/>
              </a:rPr>
              <a:t>CONSULTING</a:t>
            </a:r>
            <a:r>
              <a:rPr lang="en-US" dirty="0">
                <a:latin typeface="Futura Std Medium" panose="020B0502020204020303" pitchFamily="34" charset="0"/>
                <a:ea typeface="Calibri" panose="020F0502020204030204" pitchFamily="34" charset="0"/>
                <a:cs typeface="Futura Book"/>
              </a:rPr>
              <a:t> </a:t>
            </a:r>
            <a:endParaRPr lang="en-US" sz="1400" dirty="0">
              <a:effectLst/>
              <a:latin typeface="Futura Std Medium" panose="020B05020202040203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05C97C-C9C2-45D5-968E-E87FE352D9C5}"/>
              </a:ext>
            </a:extLst>
          </p:cNvPr>
          <p:cNvSpPr/>
          <p:nvPr/>
        </p:nvSpPr>
        <p:spPr>
          <a:xfrm>
            <a:off x="659836" y="3840305"/>
            <a:ext cx="4572000" cy="22658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3600" dirty="0">
                <a:solidFill>
                  <a:srgbClr val="28377C"/>
                </a:solidFill>
                <a:latin typeface="Rockwell Std" panose="02060603030405020103" pitchFamily="18" charset="0"/>
                <a:ea typeface="Calibri" panose="020F0502020204030204" pitchFamily="34" charset="0"/>
                <a:cs typeface="Futura Book"/>
              </a:rPr>
              <a:t>77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400" dirty="0">
                <a:latin typeface="Futura Std Medium" panose="020B0502020204020303" pitchFamily="34" charset="0"/>
                <a:ea typeface="Calibri" panose="020F0502020204030204" pitchFamily="34" charset="0"/>
                <a:cs typeface="Futura Book"/>
              </a:rPr>
              <a:t>TOTAL LONGMONT BUSINESSES </a:t>
            </a:r>
            <a:endParaRPr lang="en-US" sz="2400" dirty="0">
              <a:latin typeface="Futura Std Medium" panose="020B05020202040203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400" dirty="0">
                <a:latin typeface="Futura Std Medium" panose="020B0502020204020303" pitchFamily="34" charset="0"/>
                <a:ea typeface="Calibri" panose="020F0502020204030204" pitchFamily="34" charset="0"/>
                <a:cs typeface="Futura Book"/>
              </a:rPr>
              <a:t>RECEIVING SBDC</a:t>
            </a:r>
          </a:p>
          <a:p>
            <a:pPr algn="ctr">
              <a:lnSpc>
                <a:spcPct val="107000"/>
              </a:lnSpc>
            </a:pPr>
            <a:r>
              <a:rPr lang="en-US" sz="2400" dirty="0">
                <a:latin typeface="Futura Std Medium" panose="020B0502020204020303" pitchFamily="34" charset="0"/>
                <a:ea typeface="Calibri" panose="020F0502020204030204" pitchFamily="34" charset="0"/>
                <a:cs typeface="Futura Book"/>
              </a:rPr>
              <a:t> CONSULTING</a:t>
            </a:r>
            <a:endParaRPr lang="en-US" sz="2400" dirty="0">
              <a:effectLst/>
              <a:latin typeface="Futura Std Medium" panose="020B05020202040203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D3D152-0DDC-4FD2-85E6-00FD8636E4F8}"/>
              </a:ext>
            </a:extLst>
          </p:cNvPr>
          <p:cNvSpPr/>
          <p:nvPr/>
        </p:nvSpPr>
        <p:spPr>
          <a:xfrm>
            <a:off x="4870679" y="4120501"/>
            <a:ext cx="4242082" cy="187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3600" dirty="0">
                <a:solidFill>
                  <a:srgbClr val="28377C"/>
                </a:solidFill>
                <a:latin typeface="Rockwell Std" panose="02060603030405020103" pitchFamily="18" charset="0"/>
              </a:rPr>
              <a:t>$225,875</a:t>
            </a:r>
          </a:p>
          <a:p>
            <a:pPr algn="ctr">
              <a:lnSpc>
                <a:spcPct val="107000"/>
              </a:lnSpc>
            </a:pPr>
            <a:r>
              <a:rPr lang="en-US" sz="2400" dirty="0">
                <a:solidFill>
                  <a:srgbClr val="000000"/>
                </a:solidFill>
                <a:latin typeface="Futura Std Medium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A SMALL BUSINESS LOAN 6 Jobs Retained, 15 Jobs Created</a:t>
            </a:r>
            <a:endParaRPr lang="en-US" sz="2400" dirty="0">
              <a:latin typeface="Futura Std Medium" panose="020B05020202040203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9C67F2A-D5CC-4501-94DE-13A17D05F53A}"/>
              </a:ext>
            </a:extLst>
          </p:cNvPr>
          <p:cNvSpPr/>
          <p:nvPr/>
        </p:nvSpPr>
        <p:spPr>
          <a:xfrm>
            <a:off x="4705720" y="1574492"/>
            <a:ext cx="4572000" cy="22658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3600" dirty="0">
                <a:solidFill>
                  <a:srgbClr val="28377C"/>
                </a:solidFill>
                <a:latin typeface="Rockwell Std" panose="020606030304050201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$1,000</a:t>
            </a:r>
            <a:endParaRPr lang="en-US" sz="3600" dirty="0">
              <a:latin typeface="Rockwell Std" panose="020606030304050201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400" dirty="0">
                <a:solidFill>
                  <a:srgbClr val="000000"/>
                </a:solidFill>
                <a:latin typeface="Futura Std Medium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SCHALLERT GROUP DESTINATION: BOOTCAMP SCHOLARSHIP AWARDED TO:</a:t>
            </a:r>
            <a:endParaRPr lang="en-US" sz="2400" dirty="0">
              <a:latin typeface="Futura Std Medium" panose="020B05020202040203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400" dirty="0">
                <a:solidFill>
                  <a:srgbClr val="000000"/>
                </a:solidFill>
                <a:latin typeface="Futura Std Medium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GEORGIA BOYS</a:t>
            </a:r>
            <a:endParaRPr lang="en-US" sz="2400" dirty="0">
              <a:effectLst/>
              <a:latin typeface="Futura Std Medium" panose="020B05020202040203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693F801-31D9-4954-A4CC-D37A19C7151C}"/>
              </a:ext>
            </a:extLst>
          </p:cNvPr>
          <p:cNvCxnSpPr/>
          <p:nvPr/>
        </p:nvCxnSpPr>
        <p:spPr>
          <a:xfrm>
            <a:off x="4853095" y="1837592"/>
            <a:ext cx="0" cy="408573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624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A426CA3-857C-4144-AADE-73A04C935E7B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78B81B43-3AD5-4B67-9556-AA1462402F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9373132"/>
              </p:ext>
            </p:extLst>
          </p:nvPr>
        </p:nvGraphicFramePr>
        <p:xfrm>
          <a:off x="518488" y="1576888"/>
          <a:ext cx="8229600" cy="2189089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105417303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156490937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4205810966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2099685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Rockwell Std" panose="02060603030405020103" pitchFamily="18" charset="0"/>
                        </a:rPr>
                        <a:t># OF SIGN-UPS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Rockwell Std" panose="02060603030405020103" pitchFamily="18" charset="0"/>
                        </a:rPr>
                        <a:t>TOTAL # OF SESSIONS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Rockwell Std" panose="02060603030405020103" pitchFamily="18" charset="0"/>
                        </a:rPr>
                        <a:t>AVG. SIGN-UPS PER SESSION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9917014"/>
                  </a:ext>
                </a:extLst>
              </a:tr>
              <a:tr h="451729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Rockwell Std" panose="02060603030405020103" pitchFamily="18" charset="0"/>
                          <a:ea typeface="+mn-ea"/>
                          <a:cs typeface="+mn-cs"/>
                        </a:rPr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utura Std Medium" panose="020B0502020204020303" pitchFamily="34" charset="0"/>
                        </a:rPr>
                        <a:t>1,812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utura Std Medium" panose="020B0502020204020303" pitchFamily="34" charset="0"/>
                        </a:rPr>
                        <a:t>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utura Std Medium" panose="020B0502020204020303" pitchFamily="34" charset="0"/>
                        </a:rPr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9119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Rockwell Std" panose="02060603030405020103" pitchFamily="18" charset="0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utura Std Medium" panose="020B0502020204020303" pitchFamily="34" charset="0"/>
                        </a:rPr>
                        <a:t>1,979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utura Std Medium" panose="020B0502020204020303" pitchFamily="34" charset="0"/>
                        </a:rPr>
                        <a:t>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utura Std Medium" panose="020B0502020204020303" pitchFamily="34" charset="0"/>
                        </a:rPr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4684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3600" b="1" kern="1200" dirty="0">
                          <a:solidFill>
                            <a:schemeClr val="tx1"/>
                          </a:solidFill>
                          <a:latin typeface="Rockwell Std" panose="02060603030405020103" pitchFamily="18" charset="0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Futura Std Medium" panose="020B0502020204020303" pitchFamily="34" charset="0"/>
                        </a:rPr>
                        <a:t>3,607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Futura Std Medium" panose="020B0502020204020303" pitchFamily="34" charset="0"/>
                        </a:rPr>
                        <a:t>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Futura Std Medium" panose="020B0502020204020303" pitchFamily="34" charset="0"/>
                        </a:rPr>
                        <a:t>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819760"/>
                  </a:ext>
                </a:extLst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1821"/>
            <a:ext cx="2975106" cy="935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691B564-0F7D-4719-B07A-7130CB22C4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123" y="375334"/>
            <a:ext cx="3200677" cy="90228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21F61A5-FCC7-4387-ACF5-30D7669B8CDD}"/>
              </a:ext>
            </a:extLst>
          </p:cNvPr>
          <p:cNvSpPr/>
          <p:nvPr/>
        </p:nvSpPr>
        <p:spPr>
          <a:xfrm>
            <a:off x="61288" y="3942616"/>
            <a:ext cx="4572000" cy="19364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000" dirty="0">
                <a:solidFill>
                  <a:srgbClr val="4C2A72"/>
                </a:solidFill>
                <a:latin typeface="Futura T OT" panose="02000000000000000000"/>
                <a:ea typeface="Calibri" panose="020F0502020204030204" pitchFamily="34" charset="0"/>
                <a:cs typeface="Futura Book"/>
              </a:rPr>
              <a:t>$17,000 IN FINANCIAL SPONSORSHIPS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dirty="0">
                <a:latin typeface="Futura T OT" panose="02000000000000000000"/>
                <a:ea typeface="Calibri" panose="020F0502020204030204" pitchFamily="34" charset="0"/>
                <a:cs typeface="Futura Book"/>
              </a:rPr>
              <a:t>Longmont EDP * Terrapin Care Station * Galvanize* </a:t>
            </a:r>
            <a:r>
              <a:rPr lang="en-US" dirty="0" err="1">
                <a:latin typeface="Futura T OT" panose="02000000000000000000"/>
                <a:ea typeface="Calibri" panose="020F0502020204030204" pitchFamily="34" charset="0"/>
                <a:cs typeface="Futura Book"/>
              </a:rPr>
              <a:t>UCHealth</a:t>
            </a:r>
            <a:r>
              <a:rPr lang="en-US" dirty="0">
                <a:latin typeface="Futura T OT" panose="02000000000000000000"/>
                <a:ea typeface="Calibri" panose="020F0502020204030204" pitchFamily="34" charset="0"/>
                <a:cs typeface="Futura Book"/>
              </a:rPr>
              <a:t>*</a:t>
            </a:r>
            <a:r>
              <a:rPr lang="en-US" dirty="0" err="1">
                <a:latin typeface="Futura T OT" panose="02000000000000000000"/>
                <a:ea typeface="Calibri" panose="020F0502020204030204" pitchFamily="34" charset="0"/>
                <a:cs typeface="Futura Book"/>
              </a:rPr>
              <a:t>CoBiz</a:t>
            </a:r>
            <a:r>
              <a:rPr lang="en-US" dirty="0">
                <a:latin typeface="Futura T OT" panose="02000000000000000000"/>
                <a:ea typeface="Calibri" panose="020F0502020204030204" pitchFamily="34" charset="0"/>
                <a:cs typeface="Futura Book"/>
              </a:rPr>
              <a:t> Bank * City of Longmont * Sunflower Bank* Brewer Law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FA9091-C6A9-4F03-8840-25153E7BE66D}"/>
              </a:ext>
            </a:extLst>
          </p:cNvPr>
          <p:cNvSpPr/>
          <p:nvPr/>
        </p:nvSpPr>
        <p:spPr>
          <a:xfrm>
            <a:off x="4572000" y="3786899"/>
            <a:ext cx="4572000" cy="24961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000" dirty="0">
                <a:solidFill>
                  <a:srgbClr val="4C2A72"/>
                </a:solidFill>
                <a:latin typeface="Futura T OT" panose="02000000000000000000"/>
                <a:ea typeface="Calibri" panose="020F0502020204030204" pitchFamily="34" charset="0"/>
                <a:cs typeface="Futura Book"/>
              </a:rPr>
              <a:t>IN-KIND SPONSORS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dirty="0">
                <a:latin typeface="Futura T OT" panose="02000000000000000000"/>
                <a:ea typeface="Calibri" panose="020F0502020204030204" pitchFamily="34" charset="0"/>
                <a:cs typeface="Futura Book"/>
              </a:rPr>
              <a:t>Circle Graphics * </a:t>
            </a:r>
            <a:r>
              <a:rPr lang="en-US" dirty="0" err="1">
                <a:latin typeface="Futura T OT" panose="02000000000000000000"/>
                <a:ea typeface="Calibri" panose="020F0502020204030204" pitchFamily="34" charset="0"/>
                <a:cs typeface="Futura Book"/>
              </a:rPr>
              <a:t>StickerGiant</a:t>
            </a:r>
            <a:r>
              <a:rPr lang="en-US" dirty="0">
                <a:latin typeface="Futura T OT" panose="02000000000000000000"/>
                <a:ea typeface="Calibri" panose="020F0502020204030204" pitchFamily="34" charset="0"/>
                <a:cs typeface="Futura Book"/>
              </a:rPr>
              <a:t> * Avocet Communication *Times Call* Verve </a:t>
            </a:r>
            <a:r>
              <a:rPr lang="en-US" dirty="0" err="1">
                <a:latin typeface="Futura T OT" panose="02000000000000000000"/>
                <a:ea typeface="Calibri" panose="020F0502020204030204" pitchFamily="34" charset="0"/>
                <a:cs typeface="Futura Book"/>
              </a:rPr>
              <a:t>Intergrative</a:t>
            </a:r>
            <a:r>
              <a:rPr lang="en-US" dirty="0">
                <a:latin typeface="Futura T OT" panose="02000000000000000000"/>
                <a:ea typeface="Calibri" panose="020F0502020204030204" pitchFamily="34" charset="0"/>
                <a:cs typeface="Futura Book"/>
              </a:rPr>
              <a:t>* </a:t>
            </a:r>
            <a:r>
              <a:rPr lang="en-US" dirty="0" err="1">
                <a:latin typeface="Futura T OT" panose="02000000000000000000"/>
                <a:ea typeface="Calibri" panose="020F0502020204030204" pitchFamily="34" charset="0"/>
                <a:cs typeface="Futura Book"/>
              </a:rPr>
              <a:t>Lifelicious</a:t>
            </a:r>
            <a:r>
              <a:rPr lang="en-US" dirty="0">
                <a:latin typeface="Futura T OT" panose="02000000000000000000"/>
                <a:ea typeface="Calibri" panose="020F0502020204030204" pitchFamily="34" charset="0"/>
                <a:cs typeface="Futura Book"/>
              </a:rPr>
              <a:t>* Wyatt’s Wet Goods*</a:t>
            </a:r>
            <a:r>
              <a:rPr lang="en-US" dirty="0" err="1">
                <a:latin typeface="Futura T OT" panose="02000000000000000000"/>
                <a:ea typeface="Calibri" panose="020F0502020204030204" pitchFamily="34" charset="0"/>
                <a:cs typeface="Futura Book"/>
              </a:rPr>
              <a:t>Nextlight</a:t>
            </a:r>
            <a:r>
              <a:rPr lang="en-US" dirty="0">
                <a:latin typeface="Futura T OT" panose="02000000000000000000"/>
                <a:ea typeface="Calibri" panose="020F0502020204030204" pitchFamily="34" charset="0"/>
                <a:cs typeface="Futura Book"/>
              </a:rPr>
              <a:t>* </a:t>
            </a:r>
            <a:r>
              <a:rPr lang="en-US" dirty="0" err="1">
                <a:latin typeface="Futura T OT" panose="02000000000000000000"/>
                <a:ea typeface="Calibri" panose="020F0502020204030204" pitchFamily="34" charset="0"/>
                <a:cs typeface="Futura Book"/>
              </a:rPr>
              <a:t>CoSolve</a:t>
            </a:r>
            <a:r>
              <a:rPr lang="en-US" dirty="0">
                <a:latin typeface="Futura T OT" panose="02000000000000000000"/>
                <a:ea typeface="Calibri" panose="020F0502020204030204" pitchFamily="34" charset="0"/>
                <a:cs typeface="Futura Book"/>
              </a:rPr>
              <a:t> </a:t>
            </a:r>
            <a:r>
              <a:rPr lang="en-US" dirty="0" err="1">
                <a:latin typeface="Futura T OT" panose="02000000000000000000"/>
                <a:ea typeface="Calibri" panose="020F0502020204030204" pitchFamily="34" charset="0"/>
                <a:cs typeface="Futura Book"/>
              </a:rPr>
              <a:t>Coworking</a:t>
            </a:r>
            <a:r>
              <a:rPr lang="en-US" dirty="0">
                <a:latin typeface="Futura T OT" panose="02000000000000000000"/>
                <a:ea typeface="Calibri" panose="020F0502020204030204" pitchFamily="34" charset="0"/>
                <a:cs typeface="Futura Book"/>
              </a:rPr>
              <a:t>* Print Experts* BBP * Jupiter Visual* </a:t>
            </a:r>
            <a:r>
              <a:rPr lang="en-US" dirty="0" err="1">
                <a:latin typeface="Futura T OT" panose="02000000000000000000"/>
                <a:ea typeface="Calibri" panose="020F0502020204030204" pitchFamily="34" charset="0"/>
                <a:cs typeface="Futura Book"/>
              </a:rPr>
              <a:t>Ozo</a:t>
            </a:r>
            <a:r>
              <a:rPr lang="en-US" dirty="0">
                <a:latin typeface="Futura T OT" panose="02000000000000000000"/>
                <a:ea typeface="Calibri" panose="020F0502020204030204" pitchFamily="34" charset="0"/>
                <a:cs typeface="Futura Book"/>
              </a:rPr>
              <a:t> Coffee* The Roost* Samples World Bistro*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B1B2F39-BE95-4339-BE24-16F6E6A736DE}"/>
              </a:ext>
            </a:extLst>
          </p:cNvPr>
          <p:cNvCxnSpPr>
            <a:cxnSpLocks/>
          </p:cNvCxnSpPr>
          <p:nvPr/>
        </p:nvCxnSpPr>
        <p:spPr>
          <a:xfrm>
            <a:off x="4633288" y="3842905"/>
            <a:ext cx="0" cy="2235684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623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A426CA3-857C-4144-AADE-73A04C935E7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1821"/>
            <a:ext cx="2975106" cy="935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691B564-0F7D-4719-B07A-7130CB22C4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123" y="375334"/>
            <a:ext cx="3200677" cy="9022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AD4EC67-84E9-49D1-AD8B-FE596245641F}"/>
              </a:ext>
            </a:extLst>
          </p:cNvPr>
          <p:cNvSpPr txBox="1"/>
          <p:nvPr/>
        </p:nvSpPr>
        <p:spPr>
          <a:xfrm>
            <a:off x="518746" y="2173660"/>
            <a:ext cx="3938954" cy="1475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3600" dirty="0">
                <a:solidFill>
                  <a:schemeClr val="accent3"/>
                </a:solidFill>
                <a:latin typeface="Rockwell Std" panose="02060603030405020103" pitchFamily="18" charset="0"/>
              </a:rPr>
              <a:t>30</a:t>
            </a:r>
          </a:p>
          <a:p>
            <a:pPr algn="ctr">
              <a:lnSpc>
                <a:spcPct val="107000"/>
              </a:lnSpc>
            </a:pPr>
            <a:r>
              <a:rPr lang="en-US" sz="2400" dirty="0">
                <a:latin typeface="Futura Std Medium" panose="020B0502020204020303" pitchFamily="34" charset="0"/>
              </a:rPr>
              <a:t>HEADLINES IN REGIONAL PUBLICATIONS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528844-691B-410F-B039-31D64816A63B}"/>
              </a:ext>
            </a:extLst>
          </p:cNvPr>
          <p:cNvSpPr txBox="1"/>
          <p:nvPr/>
        </p:nvSpPr>
        <p:spPr>
          <a:xfrm>
            <a:off x="457200" y="4405151"/>
            <a:ext cx="3938954" cy="108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3600" dirty="0">
                <a:solidFill>
                  <a:schemeClr val="accent3"/>
                </a:solidFill>
                <a:latin typeface="Rockwell Std" panose="02060603030405020103" pitchFamily="18" charset="0"/>
              </a:rPr>
              <a:t>$19,241</a:t>
            </a:r>
          </a:p>
          <a:p>
            <a:pPr algn="ctr">
              <a:lnSpc>
                <a:spcPct val="107000"/>
              </a:lnSpc>
            </a:pPr>
            <a:r>
              <a:rPr lang="en-US" sz="2400" dirty="0">
                <a:latin typeface="Futura Std Medium" panose="020B0502020204020303" pitchFamily="34" charset="0"/>
              </a:rPr>
              <a:t>VALUE OF EARNED MEDIA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2A0A3E-A9B9-4910-8FBC-A512B1AE7E1F}"/>
              </a:ext>
            </a:extLst>
          </p:cNvPr>
          <p:cNvSpPr txBox="1"/>
          <p:nvPr/>
        </p:nvSpPr>
        <p:spPr>
          <a:xfrm>
            <a:off x="4953000" y="2141626"/>
            <a:ext cx="3938954" cy="1870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3600" dirty="0">
                <a:solidFill>
                  <a:schemeClr val="accent3"/>
                </a:solidFill>
                <a:latin typeface="Rockwell Std" panose="02060603030405020103" pitchFamily="18" charset="0"/>
              </a:rPr>
              <a:t>7.17</a:t>
            </a:r>
          </a:p>
          <a:p>
            <a:pPr algn="ctr">
              <a:lnSpc>
                <a:spcPct val="107000"/>
              </a:lnSpc>
            </a:pPr>
            <a:r>
              <a:rPr lang="en-US" sz="2400" dirty="0">
                <a:latin typeface="Futura Std Medium" panose="020B0502020204020303" pitchFamily="34" charset="0"/>
              </a:rPr>
              <a:t>AVG. # OF SESSIONS ATTENDEES SIGNED UP FOR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0E542D-BB21-4908-896D-8624B895B5A7}"/>
              </a:ext>
            </a:extLst>
          </p:cNvPr>
          <p:cNvSpPr txBox="1"/>
          <p:nvPr/>
        </p:nvSpPr>
        <p:spPr>
          <a:xfrm>
            <a:off x="4953000" y="4373117"/>
            <a:ext cx="3938954" cy="1475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3600" dirty="0">
                <a:solidFill>
                  <a:schemeClr val="accent3"/>
                </a:solidFill>
                <a:latin typeface="Rockwell Std" panose="02060603030405020103" pitchFamily="18" charset="0"/>
              </a:rPr>
              <a:t>9.3</a:t>
            </a:r>
          </a:p>
          <a:p>
            <a:pPr algn="ctr">
              <a:lnSpc>
                <a:spcPct val="107000"/>
              </a:lnSpc>
            </a:pPr>
            <a:r>
              <a:rPr lang="en-US" sz="2400" dirty="0">
                <a:latin typeface="Futura Std Medium" panose="020B0502020204020303" pitchFamily="34" charset="0"/>
              </a:rPr>
              <a:t>AVERAGE SESSION RATING (SCALE OF 10)</a:t>
            </a:r>
          </a:p>
        </p:txBody>
      </p:sp>
    </p:spTree>
    <p:extLst>
      <p:ext uri="{BB962C8B-B14F-4D97-AF65-F5344CB8AC3E}">
        <p14:creationId xmlns:p14="http://schemas.microsoft.com/office/powerpoint/2010/main" val="1910021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5D4E809-6B63-4CC5-B812-59064F878B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8391" y="2277208"/>
            <a:ext cx="7617766" cy="17526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Rockwell Std" panose="02060603030405020103" pitchFamily="18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641532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ckwell Std" panose="02060603030405020103" pitchFamily="18" charset="0"/>
              </a:rPr>
              <a:t>Four core service areas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010515" y="5270092"/>
            <a:ext cx="7772400" cy="495853"/>
          </a:xfrm>
        </p:spPr>
        <p:txBody>
          <a:bodyPr/>
          <a:lstStyle/>
          <a:p>
            <a:r>
              <a:rPr lang="en-US" dirty="0">
                <a:latin typeface="Futura Std Medium" panose="020B0502020204020303" pitchFamily="34" charset="0"/>
              </a:rPr>
              <a:t>Advance startup community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6553200" y="6599050"/>
            <a:ext cx="2133600" cy="365125"/>
          </a:xfrm>
        </p:spPr>
        <p:txBody>
          <a:bodyPr/>
          <a:lstStyle/>
          <a:p>
            <a:fld id="{6A426CA3-857C-4144-AADE-73A04C935E7B}" type="slidenum">
              <a:rPr lang="en-US"/>
              <a:pPr/>
              <a:t>2</a:t>
            </a:fld>
            <a:endParaRPr lang="en-US"/>
          </a:p>
        </p:txBody>
      </p:sp>
      <p:sp>
        <p:nvSpPr>
          <p:cNvPr id="6" name="Text Placeholder 8"/>
          <p:cNvSpPr txBox="1">
            <a:spLocks/>
          </p:cNvSpPr>
          <p:nvPr/>
        </p:nvSpPr>
        <p:spPr>
          <a:xfrm>
            <a:off x="722313" y="3186286"/>
            <a:ext cx="7772400" cy="4958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 cap="all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Futura Std Medium" panose="020B0502020204020303" pitchFamily="34" charset="0"/>
              </a:rPr>
              <a:t>Advance primary industry</a:t>
            </a:r>
          </a:p>
        </p:txBody>
      </p:sp>
      <p:sp>
        <p:nvSpPr>
          <p:cNvPr id="7" name="Text Placeholder 8"/>
          <p:cNvSpPr txBox="1">
            <a:spLocks/>
          </p:cNvSpPr>
          <p:nvPr/>
        </p:nvSpPr>
        <p:spPr>
          <a:xfrm>
            <a:off x="1010515" y="4272702"/>
            <a:ext cx="7772400" cy="4958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 cap="all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Futura Std Medium" panose="020B0502020204020303" pitchFamily="34" charset="0"/>
              </a:rPr>
              <a:t>Advance local business</a:t>
            </a:r>
          </a:p>
        </p:txBody>
      </p:sp>
      <p:sp>
        <p:nvSpPr>
          <p:cNvPr id="11" name="Text Placeholder 8"/>
          <p:cNvSpPr txBox="1">
            <a:spLocks/>
          </p:cNvSpPr>
          <p:nvPr/>
        </p:nvSpPr>
        <p:spPr>
          <a:xfrm>
            <a:off x="874713" y="2181351"/>
            <a:ext cx="7772400" cy="4958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 cap="all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Futura Std Medium" panose="020B0502020204020303" pitchFamily="34" charset="0"/>
              </a:rPr>
              <a:t>Advance longmont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dvance Longmont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27" y="389682"/>
            <a:ext cx="2108127" cy="95838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000" dirty="0">
                <a:latin typeface="Futura Std Medium" panose="020B0502020204020303" pitchFamily="34" charset="0"/>
              </a:rPr>
              <a:t>Represented Longmont and Metro Denver at </a:t>
            </a:r>
            <a:r>
              <a:rPr lang="en-US" sz="2400" dirty="0">
                <a:solidFill>
                  <a:schemeClr val="accent2"/>
                </a:solidFill>
                <a:latin typeface="Rockwell Std" panose="02060603030405020103" pitchFamily="18" charset="0"/>
              </a:rPr>
              <a:t>SPACE SYMPOSIUM </a:t>
            </a:r>
            <a:r>
              <a:rPr lang="en-US" sz="2000" dirty="0">
                <a:latin typeface="Futura Std Medium" panose="020B0502020204020303" pitchFamily="34" charset="0"/>
              </a:rPr>
              <a:t>in Colorado Springs.</a:t>
            </a:r>
          </a:p>
          <a:p>
            <a:r>
              <a:rPr lang="en-US" sz="2000" dirty="0">
                <a:latin typeface="Futura Std Medium" panose="020B0502020204020303" pitchFamily="34" charset="0"/>
              </a:rPr>
              <a:t>Planned and executed </a:t>
            </a:r>
            <a:r>
              <a:rPr lang="en-US" sz="2400" dirty="0">
                <a:solidFill>
                  <a:schemeClr val="accent2"/>
                </a:solidFill>
                <a:latin typeface="Rockwell Std" panose="02060603030405020103" pitchFamily="18" charset="0"/>
              </a:rPr>
              <a:t>SMALL BUSINESS WEEK </a:t>
            </a:r>
            <a:r>
              <a:rPr lang="en-US" sz="2000" dirty="0">
                <a:latin typeface="Futura Std Medium" panose="020B0502020204020303" pitchFamily="34" charset="0"/>
              </a:rPr>
              <a:t>activities, including a </a:t>
            </a:r>
            <a:r>
              <a:rPr lang="en-US" sz="2400" dirty="0">
                <a:solidFill>
                  <a:schemeClr val="accent2"/>
                </a:solidFill>
                <a:latin typeface="Rockwell Std" panose="02060603030405020103" pitchFamily="18" charset="0"/>
              </a:rPr>
              <a:t>MAYORAL PROCLAMATION </a:t>
            </a:r>
            <a:r>
              <a:rPr lang="en-US" sz="2000" dirty="0">
                <a:latin typeface="Futura Std Medium" panose="020B0502020204020303" pitchFamily="34" charset="0"/>
              </a:rPr>
              <a:t>designating the first week in May as </a:t>
            </a:r>
            <a:r>
              <a:rPr lang="en-US" sz="2400" dirty="0">
                <a:solidFill>
                  <a:schemeClr val="accent2"/>
                </a:solidFill>
                <a:latin typeface="Rockwell Std" panose="02060603030405020103" pitchFamily="18" charset="0"/>
              </a:rPr>
              <a:t>SMALL BUSINESS WEEK</a:t>
            </a:r>
            <a:r>
              <a:rPr lang="en-US" sz="2000" dirty="0">
                <a:latin typeface="Futura Std Medium" panose="020B0502020204020303" pitchFamily="34" charset="0"/>
              </a:rPr>
              <a:t>.</a:t>
            </a:r>
          </a:p>
          <a:p>
            <a:r>
              <a:rPr lang="en-US" sz="2000" dirty="0">
                <a:latin typeface="Futura Std Medium" panose="020B0502020204020303" pitchFamily="34" charset="0"/>
              </a:rPr>
              <a:t>Hosted annual </a:t>
            </a:r>
            <a:r>
              <a:rPr lang="en-US" sz="2400" dirty="0">
                <a:solidFill>
                  <a:schemeClr val="accent2"/>
                </a:solidFill>
                <a:latin typeface="Rockwell Std" panose="02060603030405020103" pitchFamily="18" charset="0"/>
              </a:rPr>
              <a:t>CORNERSTONE GALA </a:t>
            </a:r>
            <a:r>
              <a:rPr lang="en-US" sz="2000" dirty="0">
                <a:latin typeface="Futura Std Medium" panose="020B0502020204020303" pitchFamily="34" charset="0"/>
              </a:rPr>
              <a:t>recognizing companies from all sectors of the local economy for their contributions to job creation and investment in Longmont.</a:t>
            </a:r>
          </a:p>
          <a:p>
            <a:r>
              <a:rPr lang="en-US" sz="2000" dirty="0">
                <a:latin typeface="Futura Std Medium" panose="020B0502020204020303" pitchFamily="34" charset="0"/>
              </a:rPr>
              <a:t>Represented Longmont </a:t>
            </a:r>
            <a:r>
              <a:rPr lang="en-US" sz="2400" dirty="0">
                <a:solidFill>
                  <a:schemeClr val="accent2"/>
                </a:solidFill>
                <a:latin typeface="Rockwell Std" panose="02060603030405020103" pitchFamily="18" charset="0"/>
              </a:rPr>
              <a:t>CLEAN-TECH</a:t>
            </a:r>
            <a:r>
              <a:rPr lang="en-US" sz="2000" dirty="0">
                <a:latin typeface="Futura Std Medium" panose="020B0502020204020303" pitchFamily="34" charset="0"/>
              </a:rPr>
              <a:t> industry capabilities at </a:t>
            </a:r>
            <a:r>
              <a:rPr lang="en-US" sz="2400" dirty="0">
                <a:solidFill>
                  <a:schemeClr val="accent2"/>
                </a:solidFill>
                <a:latin typeface="Rockwell Std" panose="02060603030405020103" pitchFamily="18" charset="0"/>
              </a:rPr>
              <a:t>NREL INDUSTRY GROWTH FORUM</a:t>
            </a:r>
            <a:r>
              <a:rPr lang="en-US" sz="2000" dirty="0">
                <a:latin typeface="Futura Std Medium" panose="020B0502020204020303" pitchFamily="34" charset="0"/>
              </a:rPr>
              <a:t>.</a:t>
            </a:r>
          </a:p>
          <a:p>
            <a:r>
              <a:rPr lang="en-US" sz="2000" dirty="0">
                <a:latin typeface="Futura Std Medium" panose="020B0502020204020303" pitchFamily="34" charset="0"/>
              </a:rPr>
              <a:t>Represented Longmont at </a:t>
            </a:r>
            <a:r>
              <a:rPr lang="en-US" sz="2400" dirty="0">
                <a:solidFill>
                  <a:schemeClr val="accent2"/>
                </a:solidFill>
                <a:latin typeface="Rockwell Std" panose="02060603030405020103" pitchFamily="18" charset="0"/>
              </a:rPr>
              <a:t>NOCOM 2017</a:t>
            </a:r>
            <a:r>
              <a:rPr lang="en-US" sz="2000" dirty="0">
                <a:latin typeface="Futura Std Medium" panose="020B0502020204020303" pitchFamily="34" charset="0"/>
              </a:rPr>
              <a:t>, Longmont’s premier manufacturing trade show.</a:t>
            </a:r>
          </a:p>
          <a:p>
            <a:r>
              <a:rPr lang="en-US" sz="2000" dirty="0">
                <a:latin typeface="Futura Std Medium" panose="020B0502020204020303" pitchFamily="34" charset="0"/>
              </a:rPr>
              <a:t>Partnered with OEDIT to represent Longmont and Colorado at </a:t>
            </a:r>
            <a:r>
              <a:rPr lang="en-US" sz="2400" dirty="0">
                <a:solidFill>
                  <a:schemeClr val="accent2"/>
                </a:solidFill>
                <a:latin typeface="Rockwell Std" panose="02060603030405020103" pitchFamily="18" charset="0"/>
              </a:rPr>
              <a:t>SELECTUSA FDI SUMMIT </a:t>
            </a:r>
            <a:r>
              <a:rPr lang="en-US" sz="2000" dirty="0">
                <a:latin typeface="Futura Std Medium" panose="020B0502020204020303" pitchFamily="34" charset="0"/>
              </a:rPr>
              <a:t>in </a:t>
            </a:r>
            <a:r>
              <a:rPr lang="en-US" sz="2000" dirty="0" err="1">
                <a:latin typeface="Futura Std Medium" panose="020B0502020204020303" pitchFamily="34" charset="0"/>
              </a:rPr>
              <a:t>Washingthon</a:t>
            </a:r>
            <a:r>
              <a:rPr lang="en-US" sz="2000" dirty="0">
                <a:latin typeface="Futura Std Medium" panose="020B0502020204020303" pitchFamily="34" charset="0"/>
              </a:rPr>
              <a:t>, D.C.</a:t>
            </a:r>
          </a:p>
          <a:p>
            <a:r>
              <a:rPr lang="en-US" sz="2000" dirty="0">
                <a:latin typeface="Futura Std Medium" panose="020B0502020204020303" pitchFamily="34" charset="0"/>
              </a:rPr>
              <a:t>Participated in the </a:t>
            </a:r>
            <a:r>
              <a:rPr lang="en-US" sz="2400" dirty="0">
                <a:solidFill>
                  <a:schemeClr val="accent2"/>
                </a:solidFill>
                <a:latin typeface="Rockwell Std" panose="02060603030405020103" pitchFamily="18" charset="0"/>
              </a:rPr>
              <a:t>ECONOMIC DEVELOPMENT COUNCIL OF COLORADO – NORTHERN COLORADO REGIONAL FORUM</a:t>
            </a:r>
            <a:r>
              <a:rPr lang="en-US" sz="2000" dirty="0">
                <a:latin typeface="Futura Std Medium" panose="020B0502020204020303" pitchFamily="34" charset="0"/>
              </a:rPr>
              <a:t> in Loveland.</a:t>
            </a:r>
          </a:p>
          <a:p>
            <a:r>
              <a:rPr lang="en-US" sz="2000" dirty="0">
                <a:latin typeface="Futura Std Medium" panose="020B0502020204020303" pitchFamily="34" charset="0"/>
              </a:rPr>
              <a:t>Completed </a:t>
            </a:r>
            <a:r>
              <a:rPr lang="en-US" sz="2500" dirty="0">
                <a:solidFill>
                  <a:schemeClr val="accent2"/>
                </a:solidFill>
                <a:latin typeface="Rockwell Std" panose="02060603030405020103" pitchFamily="18" charset="0"/>
              </a:rPr>
              <a:t>2017 ELEVATE SURVEYS </a:t>
            </a:r>
            <a:r>
              <a:rPr lang="en-US" sz="2000" dirty="0">
                <a:latin typeface="Futura Std Medium" panose="020B0502020204020303" pitchFamily="34" charset="0"/>
              </a:rPr>
              <a:t>for both primary industry and local business.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A426CA3-857C-4144-AADE-73A04C935E7B}" type="slidenum">
              <a:rPr lang="en-US"/>
              <a:pPr/>
              <a:t>3</a:t>
            </a:fld>
            <a:endParaRPr lang="en-US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589001" y="1757287"/>
            <a:ext cx="6625834" cy="4166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284C5F-4757-4EF7-9555-73F756C80D63}"/>
              </a:ext>
            </a:extLst>
          </p:cNvPr>
          <p:cNvSpPr txBox="1"/>
          <p:nvPr/>
        </p:nvSpPr>
        <p:spPr>
          <a:xfrm>
            <a:off x="4466492" y="457200"/>
            <a:ext cx="4220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accent2"/>
                </a:solidFill>
                <a:latin typeface="Rockwell Std" panose="02060603030405020103" pitchFamily="18" charset="0"/>
              </a:rPr>
              <a:t>Q2 2017 MILESTONES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dvance Longmont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27" y="389682"/>
            <a:ext cx="2108127" cy="95838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8064"/>
            <a:ext cx="8229600" cy="4778100"/>
          </a:xfrm>
        </p:spPr>
        <p:txBody>
          <a:bodyPr>
            <a:normAutofit/>
          </a:bodyPr>
          <a:lstStyle/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Futura Std Medium" panose="020B0502020204020303" pitchFamily="34" charset="0"/>
              </a:rPr>
              <a:t>	</a:t>
            </a:r>
            <a:r>
              <a:rPr lang="en-US" dirty="0">
                <a:solidFill>
                  <a:srgbClr val="A1B654"/>
                </a:solidFill>
                <a:latin typeface="Futura T OT"/>
                <a:ea typeface="Calibri" panose="020F0502020204030204" pitchFamily="34" charset="0"/>
                <a:cs typeface="Times New Roman" panose="02020603050405020304" pitchFamily="18" charset="0"/>
              </a:rPr>
              <a:t>WHERE WE’VE BEEN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A1B654"/>
                </a:solidFill>
                <a:latin typeface="Rockwell Std" panose="020606030304050201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OUT-BOUND MARKETING EVENTS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000" dirty="0">
              <a:solidFill>
                <a:srgbClr val="A1B654"/>
              </a:solidFill>
              <a:latin typeface="Rockwell Std" panose="020606030304050201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A1B654"/>
                </a:solidFill>
                <a:latin typeface="Rockwell Std" panose="020606030304050201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dirty="0">
              <a:latin typeface="Futura Std Medium" panose="020B0502020204020303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A426CA3-857C-4144-AADE-73A04C935E7B}" type="slidenum">
              <a:rPr lang="en-US"/>
              <a:pPr/>
              <a:t>4</a:t>
            </a:fld>
            <a:endParaRPr lang="en-US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589001" y="1757287"/>
            <a:ext cx="6625834" cy="4166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284C5F-4757-4EF7-9555-73F756C80D63}"/>
              </a:ext>
            </a:extLst>
          </p:cNvPr>
          <p:cNvSpPr txBox="1"/>
          <p:nvPr/>
        </p:nvSpPr>
        <p:spPr>
          <a:xfrm>
            <a:off x="4466492" y="457200"/>
            <a:ext cx="4220308" cy="863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</a:pPr>
            <a:r>
              <a:rPr lang="en-US" sz="2400" b="1" dirty="0">
                <a:solidFill>
                  <a:srgbClr val="A1B654"/>
                </a:solidFill>
                <a:latin typeface="Rockwell Std" panose="020606030304050201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2017 MARKETING </a:t>
            </a:r>
          </a:p>
          <a:p>
            <a:pPr algn="r">
              <a:lnSpc>
                <a:spcPct val="107000"/>
              </a:lnSpc>
            </a:pPr>
            <a:r>
              <a:rPr lang="en-US" sz="2400" b="1" dirty="0">
                <a:solidFill>
                  <a:srgbClr val="A1B654"/>
                </a:solidFill>
                <a:latin typeface="Rockwell Std" panose="020606030304050201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EVENTS &amp; VISITS</a:t>
            </a:r>
            <a:endParaRPr lang="en-US" sz="105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C18482C-555E-44D2-A146-B2A0B527C99F}"/>
              </a:ext>
            </a:extLst>
          </p:cNvPr>
          <p:cNvGrpSpPr>
            <a:grpSpLocks noChangeAspect="1"/>
          </p:cNvGrpSpPr>
          <p:nvPr/>
        </p:nvGrpSpPr>
        <p:grpSpPr>
          <a:xfrm>
            <a:off x="1478168" y="2237412"/>
            <a:ext cx="6629400" cy="4121150"/>
            <a:chOff x="0" y="0"/>
            <a:chExt cx="5304013" cy="329736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46C5B14-3456-4C07-B06C-3D5DA4A841E6}"/>
                </a:ext>
              </a:extLst>
            </p:cNvPr>
            <p:cNvGrpSpPr/>
            <p:nvPr/>
          </p:nvGrpSpPr>
          <p:grpSpPr>
            <a:xfrm>
              <a:off x="0" y="0"/>
              <a:ext cx="5304013" cy="3297363"/>
              <a:chOff x="200026" y="0"/>
              <a:chExt cx="5305424" cy="3297555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C9599E3-C043-45DA-9D22-BF1737DCF7F8}"/>
                  </a:ext>
                </a:extLst>
              </p:cNvPr>
              <p:cNvGrpSpPr/>
              <p:nvPr/>
            </p:nvGrpSpPr>
            <p:grpSpPr>
              <a:xfrm>
                <a:off x="200026" y="0"/>
                <a:ext cx="5305424" cy="3297555"/>
                <a:chOff x="1" y="0"/>
                <a:chExt cx="5305424" cy="3297555"/>
              </a:xfrm>
            </p:grpSpPr>
            <p:pic>
              <p:nvPicPr>
                <p:cNvPr id="21" name="Picture 20" descr="http://www.vectors4all.net/preview/us-map-silhouette-vector.png">
                  <a:extLst>
                    <a:ext uri="{FF2B5EF4-FFF2-40B4-BE49-F238E27FC236}">
                      <a16:creationId xmlns:a16="http://schemas.microsoft.com/office/drawing/2014/main" id="{D320B859-0805-4E19-8AD6-EEA2B5663C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" y="0"/>
                  <a:ext cx="5305424" cy="329755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22" name="5-Point Star 2053">
                  <a:extLst>
                    <a:ext uri="{FF2B5EF4-FFF2-40B4-BE49-F238E27FC236}">
                      <a16:creationId xmlns:a16="http://schemas.microsoft.com/office/drawing/2014/main" id="{0F520C30-F11C-4580-AC1D-07AA18C3527A}"/>
                    </a:ext>
                  </a:extLst>
                </p:cNvPr>
                <p:cNvSpPr/>
                <p:nvPr/>
              </p:nvSpPr>
              <p:spPr>
                <a:xfrm>
                  <a:off x="1562100" y="1285874"/>
                  <a:ext cx="201168" cy="201168"/>
                </a:xfrm>
                <a:prstGeom prst="star5">
                  <a:avLst/>
                </a:prstGeom>
                <a:solidFill>
                  <a:srgbClr val="00683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Text Box 2">
                  <a:extLst>
                    <a:ext uri="{FF2B5EF4-FFF2-40B4-BE49-F238E27FC236}">
                      <a16:creationId xmlns:a16="http://schemas.microsoft.com/office/drawing/2014/main" id="{1037BE1E-D4BC-4933-8F5E-E1B8E20FF5D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19200" y="1123950"/>
                  <a:ext cx="1009650" cy="2286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000">
                      <a:solidFill>
                        <a:srgbClr val="006838"/>
                      </a:solidFill>
                      <a:effectLst/>
                      <a:latin typeface="Rockwell Std" panose="02060603030405020103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LONGMONT</a:t>
                  </a:r>
                  <a:endParaRPr lang="en-US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6" name="5-Point Star 2060">
                <a:extLst>
                  <a:ext uri="{FF2B5EF4-FFF2-40B4-BE49-F238E27FC236}">
                    <a16:creationId xmlns:a16="http://schemas.microsoft.com/office/drawing/2014/main" id="{54A23F2B-FEDD-456F-B93E-200EA12873E5}"/>
                  </a:ext>
                </a:extLst>
              </p:cNvPr>
              <p:cNvSpPr/>
              <p:nvPr/>
            </p:nvSpPr>
            <p:spPr>
              <a:xfrm>
                <a:off x="4230099" y="2649508"/>
                <a:ext cx="171450" cy="152400"/>
              </a:xfrm>
              <a:prstGeom prst="star5">
                <a:avLst/>
              </a:prstGeom>
              <a:solidFill>
                <a:srgbClr val="4C2A7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7" name="Freeform 2081">
                <a:extLst>
                  <a:ext uri="{FF2B5EF4-FFF2-40B4-BE49-F238E27FC236}">
                    <a16:creationId xmlns:a16="http://schemas.microsoft.com/office/drawing/2014/main" id="{83B160AE-20A6-4ABD-A0AA-897140E871BE}"/>
                  </a:ext>
                </a:extLst>
              </p:cNvPr>
              <p:cNvSpPr/>
              <p:nvPr/>
            </p:nvSpPr>
            <p:spPr>
              <a:xfrm rot="1642378">
                <a:off x="1904770" y="1545298"/>
                <a:ext cx="2672916" cy="518675"/>
              </a:xfrm>
              <a:custGeom>
                <a:avLst/>
                <a:gdLst>
                  <a:gd name="connsiteX0" fmla="*/ 0 w 2771775"/>
                  <a:gd name="connsiteY0" fmla="*/ 238140 h 247665"/>
                  <a:gd name="connsiteX1" fmla="*/ 1638300 w 2771775"/>
                  <a:gd name="connsiteY1" fmla="*/ 15 h 247665"/>
                  <a:gd name="connsiteX2" fmla="*/ 2771775 w 2771775"/>
                  <a:gd name="connsiteY2" fmla="*/ 247665 h 247665"/>
                  <a:gd name="connsiteX3" fmla="*/ 2771775 w 2771775"/>
                  <a:gd name="connsiteY3" fmla="*/ 247665 h 247665"/>
                  <a:gd name="connsiteX4" fmla="*/ 2762250 w 2771775"/>
                  <a:gd name="connsiteY4" fmla="*/ 247665 h 247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71775" h="247665">
                    <a:moveTo>
                      <a:pt x="0" y="238140"/>
                    </a:moveTo>
                    <a:cubicBezTo>
                      <a:pt x="588169" y="118284"/>
                      <a:pt x="1176338" y="-1572"/>
                      <a:pt x="1638300" y="15"/>
                    </a:cubicBezTo>
                    <a:cubicBezTo>
                      <a:pt x="2100262" y="1602"/>
                      <a:pt x="2771775" y="247665"/>
                      <a:pt x="2771775" y="247665"/>
                    </a:cubicBezTo>
                    <a:lnTo>
                      <a:pt x="2771775" y="247665"/>
                    </a:lnTo>
                    <a:lnTo>
                      <a:pt x="2762250" y="247665"/>
                    </a:lnTo>
                  </a:path>
                </a:pathLst>
              </a:custGeom>
              <a:noFill/>
              <a:ln>
                <a:solidFill>
                  <a:srgbClr val="28377C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8" name="Text Box 2">
                <a:extLst>
                  <a:ext uri="{FF2B5EF4-FFF2-40B4-BE49-F238E27FC236}">
                    <a16:creationId xmlns:a16="http://schemas.microsoft.com/office/drawing/2014/main" id="{53A1CAB6-DDFB-4C2B-A388-871A60A741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96154" y="1615371"/>
                <a:ext cx="1517327" cy="1318500"/>
              </a:xfrm>
              <a:prstGeom prst="rect">
                <a:avLst/>
              </a:prstGeom>
              <a:noFill/>
              <a:ln w="9525">
                <a:solidFill>
                  <a:srgbClr val="A1B654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800">
                    <a:effectLst/>
                    <a:latin typeface="Rockwell Std" panose="020606030304050201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Colorado Springs, CO: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800">
                    <a:effectLst/>
                    <a:latin typeface="Futura T OT"/>
                    <a:ea typeface="Calibri" panose="020F0502020204030204" pitchFamily="34" charset="0"/>
                    <a:cs typeface="Times New Roman" panose="02020603050405020304" pitchFamily="18" charset="0"/>
                  </a:rPr>
                  <a:t>Space Symposium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800">
                    <a:effectLst/>
                    <a:latin typeface="Futura T OT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800">
                    <a:effectLst/>
                    <a:latin typeface="Rockwell Std" panose="020606030304050201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Denver, CO: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800">
                    <a:effectLst/>
                    <a:latin typeface="Futura T OT"/>
                    <a:ea typeface="Calibri" panose="020F0502020204030204" pitchFamily="34" charset="0"/>
                    <a:cs typeface="Times New Roman" panose="02020603050405020304" pitchFamily="18" charset="0"/>
                  </a:rPr>
                  <a:t>NREL Growth Forum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800">
                    <a:effectLst/>
                    <a:latin typeface="Futura T OT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800">
                    <a:effectLst/>
                    <a:latin typeface="Rockwell Std" panose="020606030304050201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Loveland, CO: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800">
                    <a:effectLst/>
                    <a:latin typeface="Futura T OT"/>
                    <a:ea typeface="Calibri" panose="020F0502020204030204" pitchFamily="34" charset="0"/>
                    <a:cs typeface="Times New Roman" panose="02020603050405020304" pitchFamily="18" charset="0"/>
                  </a:rPr>
                  <a:t>NOCOM 2017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800">
                    <a:effectLst/>
                    <a:latin typeface="Futura T OT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Text Box 2">
                <a:extLst>
                  <a:ext uri="{FF2B5EF4-FFF2-40B4-BE49-F238E27FC236}">
                    <a16:creationId xmlns:a16="http://schemas.microsoft.com/office/drawing/2014/main" id="{30E42EEC-0F0D-4EAE-BFD2-022830CD32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37450" y="2824412"/>
                <a:ext cx="1950005" cy="4728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800">
                    <a:effectLst/>
                    <a:latin typeface="Rockwell Std" panose="020606030304050201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Tampa, FL: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800">
                    <a:effectLst/>
                    <a:latin typeface="Futura T OT"/>
                    <a:ea typeface="Calibri" panose="020F0502020204030204" pitchFamily="34" charset="0"/>
                    <a:cs typeface="Times New Roman" panose="02020603050405020304" pitchFamily="18" charset="0"/>
                  </a:rPr>
                  <a:t>Startup Champions Network Conference - February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800">
                    <a:effectLst/>
                    <a:latin typeface="Futura T OT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5-Point Star 2057">
                <a:extLst>
                  <a:ext uri="{FF2B5EF4-FFF2-40B4-BE49-F238E27FC236}">
                    <a16:creationId xmlns:a16="http://schemas.microsoft.com/office/drawing/2014/main" id="{12F8FC43-DB52-4CBF-B6ED-805657662A9C}"/>
                  </a:ext>
                </a:extLst>
              </p:cNvPr>
              <p:cNvSpPr/>
              <p:nvPr/>
            </p:nvSpPr>
            <p:spPr>
              <a:xfrm>
                <a:off x="1924050" y="1381125"/>
                <a:ext cx="171450" cy="152400"/>
              </a:xfrm>
              <a:prstGeom prst="star5">
                <a:avLst/>
              </a:prstGeom>
              <a:solidFill>
                <a:srgbClr val="4C2A7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9" name="5-Point Star 2115">
              <a:extLst>
                <a:ext uri="{FF2B5EF4-FFF2-40B4-BE49-F238E27FC236}">
                  <a16:creationId xmlns:a16="http://schemas.microsoft.com/office/drawing/2014/main" id="{8C2A327E-3419-48B1-86E8-A35A95D38048}"/>
                </a:ext>
              </a:extLst>
            </p:cNvPr>
            <p:cNvSpPr/>
            <p:nvPr/>
          </p:nvSpPr>
          <p:spPr>
            <a:xfrm>
              <a:off x="2873829" y="807522"/>
              <a:ext cx="171450" cy="152400"/>
            </a:xfrm>
            <a:prstGeom prst="star5">
              <a:avLst/>
            </a:prstGeom>
            <a:solidFill>
              <a:srgbClr val="4C2A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" name="Text Box 2">
              <a:extLst>
                <a:ext uri="{FF2B5EF4-FFF2-40B4-BE49-F238E27FC236}">
                  <a16:creationId xmlns:a16="http://schemas.microsoft.com/office/drawing/2014/main" id="{0E7390A1-1DC3-4986-9373-C84C05F052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7564" y="486889"/>
              <a:ext cx="1204603" cy="344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800">
                  <a:effectLst/>
                  <a:latin typeface="Rockwell Std" panose="020606030304050201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Minneapolis, MN: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800">
                  <a:effectLst/>
                  <a:latin typeface="Futura T OT"/>
                  <a:ea typeface="Calibri" panose="020F0502020204030204" pitchFamily="34" charset="0"/>
                  <a:cs typeface="Times New Roman" panose="02020603050405020304" pitchFamily="18" charset="0"/>
                </a:rPr>
                <a:t>Site Selector Meetings – February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Freeform 2118">
              <a:extLst>
                <a:ext uri="{FF2B5EF4-FFF2-40B4-BE49-F238E27FC236}">
                  <a16:creationId xmlns:a16="http://schemas.microsoft.com/office/drawing/2014/main" id="{E4D0A108-8082-4D7F-A2F4-5AE7D2DD5C1C}"/>
                </a:ext>
              </a:extLst>
            </p:cNvPr>
            <p:cNvSpPr/>
            <p:nvPr/>
          </p:nvSpPr>
          <p:spPr>
            <a:xfrm>
              <a:off x="1757548" y="831273"/>
              <a:ext cx="1140031" cy="500479"/>
            </a:xfrm>
            <a:custGeom>
              <a:avLst/>
              <a:gdLst>
                <a:gd name="connsiteX0" fmla="*/ 0 w 2981325"/>
                <a:gd name="connsiteY0" fmla="*/ 334363 h 334363"/>
                <a:gd name="connsiteX1" fmla="*/ 1476375 w 2981325"/>
                <a:gd name="connsiteY1" fmla="*/ 20038 h 334363"/>
                <a:gd name="connsiteX2" fmla="*/ 2981325 w 2981325"/>
                <a:gd name="connsiteY2" fmla="*/ 58138 h 33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1325" h="334363">
                  <a:moveTo>
                    <a:pt x="0" y="334363"/>
                  </a:moveTo>
                  <a:cubicBezTo>
                    <a:pt x="489744" y="200219"/>
                    <a:pt x="979488" y="66075"/>
                    <a:pt x="1476375" y="20038"/>
                  </a:cubicBezTo>
                  <a:cubicBezTo>
                    <a:pt x="1973262" y="-25999"/>
                    <a:pt x="2477293" y="16069"/>
                    <a:pt x="2981325" y="58138"/>
                  </a:cubicBezTo>
                </a:path>
              </a:pathLst>
            </a:custGeom>
            <a:noFill/>
            <a:ln>
              <a:solidFill>
                <a:srgbClr val="28377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3BA58108-354A-4928-90F2-3A96AB2E249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51">
            <a:off x="3922316" y="3214358"/>
            <a:ext cx="3096079" cy="147795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B994A5-3582-4C6F-81EC-4672410625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5194" y="3877130"/>
            <a:ext cx="170703" cy="152413"/>
          </a:xfrm>
          <a:prstGeom prst="rect">
            <a:avLst/>
          </a:prstGeom>
        </p:spPr>
      </p:pic>
      <p:sp>
        <p:nvSpPr>
          <p:cNvPr id="26" name="Text Box 2">
            <a:extLst>
              <a:ext uri="{FF2B5EF4-FFF2-40B4-BE49-F238E27FC236}">
                <a16:creationId xmlns:a16="http://schemas.microsoft.com/office/drawing/2014/main" id="{A53CE45F-A791-48FB-97F2-6064DB603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8459" y="4095827"/>
            <a:ext cx="1948815" cy="47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>
                <a:effectLst/>
                <a:latin typeface="Rockwell Std" panose="020606030304050201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Washington, D.C.: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>
                <a:effectLst/>
                <a:latin typeface="Futura T OT"/>
                <a:ea typeface="Calibri" panose="020F0502020204030204" pitchFamily="34" charset="0"/>
                <a:cs typeface="Times New Roman" panose="02020603050405020304" pitchFamily="18" charset="0"/>
              </a:rPr>
              <a:t>SelectUSA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>
                <a:effectLst/>
                <a:latin typeface="Futura T O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295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dvance Longmont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27" y="389682"/>
            <a:ext cx="2108127" cy="958381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AEFDC07-1158-4FDC-9664-60CE980DAF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2920" y="1455269"/>
            <a:ext cx="5982219" cy="2457663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A426CA3-857C-4144-AADE-73A04C935E7B}" type="slidenum">
              <a:rPr lang="en-US"/>
              <a:pPr/>
              <a:t>5</a:t>
            </a:fld>
            <a:endParaRPr lang="en-US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589001" y="1757287"/>
            <a:ext cx="6625834" cy="4166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284C5F-4757-4EF7-9555-73F756C80D63}"/>
              </a:ext>
            </a:extLst>
          </p:cNvPr>
          <p:cNvSpPr txBox="1"/>
          <p:nvPr/>
        </p:nvSpPr>
        <p:spPr>
          <a:xfrm>
            <a:off x="4466492" y="457200"/>
            <a:ext cx="4220308" cy="863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</a:pPr>
            <a:r>
              <a:rPr lang="en-US" sz="2400" b="1" dirty="0">
                <a:solidFill>
                  <a:srgbClr val="A1B654"/>
                </a:solidFill>
                <a:latin typeface="Rockwell Std" panose="020606030304050201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2017 MARKETING </a:t>
            </a:r>
          </a:p>
          <a:p>
            <a:pPr algn="r">
              <a:lnSpc>
                <a:spcPct val="107000"/>
              </a:lnSpc>
            </a:pPr>
            <a:r>
              <a:rPr lang="en-US" sz="2400" b="1" dirty="0">
                <a:solidFill>
                  <a:srgbClr val="A1B654"/>
                </a:solidFill>
                <a:latin typeface="Rockwell Std" panose="020606030304050201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EVENTS &amp; VISITS</a:t>
            </a:r>
            <a:endParaRPr lang="en-US" sz="105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95A36D-D1C0-483E-A496-46063093C7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0359" y="3847108"/>
            <a:ext cx="5953641" cy="241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218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dvance Longmont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27" y="389682"/>
            <a:ext cx="2108127" cy="958381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A426CA3-857C-4144-AADE-73A04C935E7B}" type="slidenum">
              <a:rPr lang="en-US"/>
              <a:pPr/>
              <a:t>6</a:t>
            </a:fld>
            <a:endParaRPr lang="en-US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589001" y="1757287"/>
            <a:ext cx="6625834" cy="4166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284C5F-4757-4EF7-9555-73F756C80D63}"/>
              </a:ext>
            </a:extLst>
          </p:cNvPr>
          <p:cNvSpPr txBox="1"/>
          <p:nvPr/>
        </p:nvSpPr>
        <p:spPr>
          <a:xfrm>
            <a:off x="4466492" y="457200"/>
            <a:ext cx="4220308" cy="863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</a:pPr>
            <a:r>
              <a:rPr lang="en-US" sz="2400" b="1" dirty="0">
                <a:solidFill>
                  <a:srgbClr val="A1B654"/>
                </a:solidFill>
                <a:latin typeface="Rockwell Std" panose="020606030304050201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Q2 2017</a:t>
            </a:r>
          </a:p>
          <a:p>
            <a:pPr algn="r">
              <a:lnSpc>
                <a:spcPct val="107000"/>
              </a:lnSpc>
            </a:pPr>
            <a:r>
              <a:rPr lang="en-US" sz="2400" b="1" dirty="0">
                <a:solidFill>
                  <a:srgbClr val="A1B654"/>
                </a:solidFill>
                <a:latin typeface="Rockwell Std" panose="020606030304050201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MARKETING UPDATE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128E139-6810-4418-B896-ADD4A643B5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5427" y="1446185"/>
            <a:ext cx="5191575" cy="44771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A9259F-7B96-4D87-8940-45CB41C30C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5212" y="1320450"/>
            <a:ext cx="2017570" cy="582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080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A426CA3-857C-4144-AADE-73A04C935E7B}" type="slidenum">
              <a:rPr lang="en-US"/>
              <a:pPr/>
              <a:t>7</a:t>
            </a:fld>
            <a:endParaRPr lang="en-US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589001" y="1757287"/>
            <a:ext cx="6625834" cy="4166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noProof="0" dirty="0">
              <a:solidFill>
                <a:schemeClr val="accent6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338" y="347590"/>
            <a:ext cx="2971806" cy="9357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6396446-75AE-4A6B-B58C-0C4E98EAE3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052" y="1485521"/>
            <a:ext cx="7277731" cy="2354784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1672626-2E9B-4D92-BE78-58D3B224A5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019161"/>
              </p:ext>
            </p:extLst>
          </p:nvPr>
        </p:nvGraphicFramePr>
        <p:xfrm>
          <a:off x="1157545" y="4089838"/>
          <a:ext cx="7880948" cy="2029460"/>
        </p:xfrm>
        <a:graphic>
          <a:graphicData uri="http://schemas.openxmlformats.org/drawingml/2006/table">
            <a:tbl>
              <a:tblPr firstRow="1" bandRow="1"/>
              <a:tblGrid>
                <a:gridCol w="1429604">
                  <a:extLst>
                    <a:ext uri="{9D8B030D-6E8A-4147-A177-3AD203B41FA5}">
                      <a16:colId xmlns:a16="http://schemas.microsoft.com/office/drawing/2014/main" val="468519943"/>
                    </a:ext>
                  </a:extLst>
                </a:gridCol>
                <a:gridCol w="1265680">
                  <a:extLst>
                    <a:ext uri="{9D8B030D-6E8A-4147-A177-3AD203B41FA5}">
                      <a16:colId xmlns:a16="http://schemas.microsoft.com/office/drawing/2014/main" val="599385973"/>
                    </a:ext>
                  </a:extLst>
                </a:gridCol>
                <a:gridCol w="1442214">
                  <a:extLst>
                    <a:ext uri="{9D8B030D-6E8A-4147-A177-3AD203B41FA5}">
                      <a16:colId xmlns:a16="http://schemas.microsoft.com/office/drawing/2014/main" val="799331778"/>
                    </a:ext>
                  </a:extLst>
                </a:gridCol>
                <a:gridCol w="1204209">
                  <a:extLst>
                    <a:ext uri="{9D8B030D-6E8A-4147-A177-3AD203B41FA5}">
                      <a16:colId xmlns:a16="http://schemas.microsoft.com/office/drawing/2014/main" val="3501359246"/>
                    </a:ext>
                  </a:extLst>
                </a:gridCol>
                <a:gridCol w="1183718">
                  <a:extLst>
                    <a:ext uri="{9D8B030D-6E8A-4147-A177-3AD203B41FA5}">
                      <a16:colId xmlns:a16="http://schemas.microsoft.com/office/drawing/2014/main" val="2237930727"/>
                    </a:ext>
                  </a:extLst>
                </a:gridCol>
                <a:gridCol w="1355523">
                  <a:extLst>
                    <a:ext uri="{9D8B030D-6E8A-4147-A177-3AD203B41FA5}">
                      <a16:colId xmlns:a16="http://schemas.microsoft.com/office/drawing/2014/main" val="3053889839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l"/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6838"/>
                          </a:solidFill>
                          <a:effectLst/>
                          <a:latin typeface="Rockwell Std" panose="02060603030405020103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Advanced Technology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6838"/>
                          </a:solidFill>
                          <a:effectLst/>
                          <a:latin typeface="Rockwell Std" panose="02060603030405020103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Bioscience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6838"/>
                          </a:solidFill>
                          <a:effectLst/>
                          <a:latin typeface="Rockwell Std" panose="02060603030405020103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Creative Arts &amp; Culinary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6838"/>
                          </a:solidFill>
                          <a:effectLst/>
                          <a:latin typeface="Rockwell Std" panose="02060603030405020103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Prof.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6838"/>
                          </a:solidFill>
                          <a:effectLst/>
                          <a:latin typeface="Rockwell Std" panose="02060603030405020103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Services &amp; IT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6838"/>
                          </a:solidFill>
                          <a:effectLst/>
                          <a:latin typeface="Rockwell Std" panose="02060603030405020103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 All Industries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1765777"/>
                  </a:ext>
                </a:extLst>
              </a:tr>
              <a:tr h="39306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Futura T O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Q4 2016 Jobs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B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Futura T O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1,937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B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Futura T O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227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B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Futura T O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5,934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B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Futura T O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4,727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B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Futura T O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12,825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B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469631"/>
                  </a:ext>
                </a:extLst>
              </a:tr>
              <a:tr h="39306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Futura T O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Q1 2017 Jobs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Futura T O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1,949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Futura T O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233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Futura T O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5,946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Futura T O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4,752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Futura T O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12,880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4742894"/>
                  </a:ext>
                </a:extLst>
              </a:tr>
              <a:tr h="39306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Futura T O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Net Gain/Loss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B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Futura T O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B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Futura T O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B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Futura T O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B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Futura T O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B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Futura T O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B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326103"/>
                  </a:ext>
                </a:extLst>
              </a:tr>
              <a:tr h="39306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Futura T O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 Gain/Loss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Futura T O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.006%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Futura T O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.026%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Futura T O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.002%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Futura T O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.005%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Futura T O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.004%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4337103"/>
                  </a:ext>
                </a:extLst>
              </a:tr>
            </a:tbl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85AA28E9-72C2-49C3-8EE3-85D8AA6F9D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7990033"/>
              </p:ext>
            </p:extLst>
          </p:nvPr>
        </p:nvGraphicFramePr>
        <p:xfrm>
          <a:off x="-744050" y="17630745"/>
          <a:ext cx="6988176" cy="2546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BD94C16-5B99-4F7E-9CDC-8D7624E097BD}"/>
              </a:ext>
            </a:extLst>
          </p:cNvPr>
          <p:cNvSpPr txBox="1"/>
          <p:nvPr/>
        </p:nvSpPr>
        <p:spPr>
          <a:xfrm>
            <a:off x="4466492" y="457200"/>
            <a:ext cx="4220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tx2"/>
                </a:solidFill>
                <a:latin typeface="Rockwell Std" panose="02060603030405020103" pitchFamily="18" charset="0"/>
              </a:rPr>
              <a:t>Q2 2017</a:t>
            </a:r>
          </a:p>
          <a:p>
            <a:pPr algn="r"/>
            <a:r>
              <a:rPr lang="en-US" sz="2400" b="1" dirty="0">
                <a:solidFill>
                  <a:schemeClr val="tx2"/>
                </a:solidFill>
                <a:latin typeface="Rockwell Std" panose="02060603030405020103" pitchFamily="18" charset="0"/>
              </a:rPr>
              <a:t>BY THE NUMBERS</a:t>
            </a:r>
            <a:endParaRPr lang="en-US" sz="2400" b="1" dirty="0">
              <a:solidFill>
                <a:schemeClr val="tx2"/>
              </a:solidFill>
              <a:latin typeface="Rockwell Std" panose="020606030304050201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A426CA3-857C-4144-AADE-73A04C935E7B}" type="slidenum">
              <a:rPr lang="en-US"/>
              <a:pPr/>
              <a:t>8</a:t>
            </a:fld>
            <a:endParaRPr lang="en-US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589001" y="1757287"/>
            <a:ext cx="6625834" cy="4166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noProof="0" dirty="0">
              <a:solidFill>
                <a:schemeClr val="accent6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338" y="347590"/>
            <a:ext cx="2971806" cy="935738"/>
          </a:xfrm>
          <a:prstGeom prst="rect">
            <a:avLst/>
          </a:prstGeom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85AA28E9-72C2-49C3-8EE3-85D8AA6F9D9F}"/>
              </a:ext>
            </a:extLst>
          </p:cNvPr>
          <p:cNvGraphicFramePr/>
          <p:nvPr/>
        </p:nvGraphicFramePr>
        <p:xfrm>
          <a:off x="-744050" y="17630745"/>
          <a:ext cx="6988176" cy="2546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BD94C16-5B99-4F7E-9CDC-8D7624E097BD}"/>
              </a:ext>
            </a:extLst>
          </p:cNvPr>
          <p:cNvSpPr txBox="1"/>
          <p:nvPr/>
        </p:nvSpPr>
        <p:spPr>
          <a:xfrm>
            <a:off x="4466492" y="457200"/>
            <a:ext cx="4220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tx2"/>
                </a:solidFill>
                <a:latin typeface="Rockwell Std" panose="02060603030405020103" pitchFamily="18" charset="0"/>
              </a:rPr>
              <a:t>Q2 2017</a:t>
            </a:r>
          </a:p>
          <a:p>
            <a:pPr algn="r"/>
            <a:r>
              <a:rPr lang="en-US" sz="2400" b="1" dirty="0">
                <a:solidFill>
                  <a:schemeClr val="tx2"/>
                </a:solidFill>
                <a:latin typeface="Rockwell Std" panose="020606030304050201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 PIPELINE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59098F-B745-47AA-8C9A-0484F8A223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0584" y="1699720"/>
            <a:ext cx="3694017" cy="38865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3AB095-C9A6-43A3-964F-3B133EE1D2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2541" y="1665378"/>
            <a:ext cx="4333536" cy="393416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E90124D-1ADB-41E7-B1CA-D017E302F04D}"/>
              </a:ext>
            </a:extLst>
          </p:cNvPr>
          <p:cNvCxnSpPr>
            <a:cxnSpLocks/>
          </p:cNvCxnSpPr>
          <p:nvPr/>
        </p:nvCxnSpPr>
        <p:spPr>
          <a:xfrm>
            <a:off x="4722541" y="1689193"/>
            <a:ext cx="21774" cy="38170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6859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A426CA3-857C-4144-AADE-73A04C935E7B}" type="slidenum">
              <a:rPr lang="en-US"/>
              <a:pPr/>
              <a:t>9</a:t>
            </a:fld>
            <a:endParaRPr lang="en-US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589001" y="1757287"/>
            <a:ext cx="6625834" cy="4166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noProof="0" dirty="0">
              <a:solidFill>
                <a:schemeClr val="accent6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338" y="347590"/>
            <a:ext cx="2971806" cy="935738"/>
          </a:xfrm>
          <a:prstGeom prst="rect">
            <a:avLst/>
          </a:prstGeom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85AA28E9-72C2-49C3-8EE3-85D8AA6F9D9F}"/>
              </a:ext>
            </a:extLst>
          </p:cNvPr>
          <p:cNvGraphicFramePr/>
          <p:nvPr/>
        </p:nvGraphicFramePr>
        <p:xfrm>
          <a:off x="-744050" y="17630745"/>
          <a:ext cx="6988176" cy="2546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BD94C16-5B99-4F7E-9CDC-8D7624E097BD}"/>
              </a:ext>
            </a:extLst>
          </p:cNvPr>
          <p:cNvSpPr txBox="1"/>
          <p:nvPr/>
        </p:nvSpPr>
        <p:spPr>
          <a:xfrm>
            <a:off x="4466492" y="457200"/>
            <a:ext cx="4220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tx2"/>
                </a:solidFill>
                <a:latin typeface="Rockwell Std" panose="02060603030405020103" pitchFamily="18" charset="0"/>
              </a:rPr>
              <a:t>Q2 2017</a:t>
            </a:r>
          </a:p>
          <a:p>
            <a:pPr algn="r"/>
            <a:r>
              <a:rPr lang="en-US" sz="2400" b="1" dirty="0">
                <a:solidFill>
                  <a:schemeClr val="tx2"/>
                </a:solidFill>
                <a:latin typeface="Rockwell Std" panose="020606030304050201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 PIPELINE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6C93E2-32E9-48C1-AD81-41B7301575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2511" y="1995779"/>
            <a:ext cx="4286621" cy="39055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ACF653-FF7F-4872-9690-3098517782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379" y="1995778"/>
            <a:ext cx="4286621" cy="390558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4062A0-D76A-4496-8E64-08578E65AF89}"/>
              </a:ext>
            </a:extLst>
          </p:cNvPr>
          <p:cNvCxnSpPr>
            <a:cxnSpLocks/>
          </p:cNvCxnSpPr>
          <p:nvPr/>
        </p:nvCxnSpPr>
        <p:spPr>
          <a:xfrm>
            <a:off x="4989841" y="1757287"/>
            <a:ext cx="21774" cy="38170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08647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1">
      <a:dk1>
        <a:srgbClr val="595A5A"/>
      </a:dk1>
      <a:lt1>
        <a:sysClr val="window" lastClr="FFFFFF"/>
      </a:lt1>
      <a:dk2>
        <a:srgbClr val="598966"/>
      </a:dk2>
      <a:lt2>
        <a:srgbClr val="E3E4E2"/>
      </a:lt2>
      <a:accent1>
        <a:srgbClr val="5C8966"/>
      </a:accent1>
      <a:accent2>
        <a:srgbClr val="BECD5D"/>
      </a:accent2>
      <a:accent3>
        <a:srgbClr val="674B84"/>
      </a:accent3>
      <a:accent4>
        <a:srgbClr val="4E528C"/>
      </a:accent4>
      <a:accent5>
        <a:srgbClr val="808285"/>
      </a:accent5>
      <a:accent6>
        <a:srgbClr val="000000"/>
      </a:accent6>
      <a:hlink>
        <a:srgbClr val="5D8966"/>
      </a:hlink>
      <a:folHlink>
        <a:srgbClr val="674B8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1502</TotalTime>
  <Words>504</Words>
  <Application>Microsoft Office PowerPoint</Application>
  <PresentationFormat>On-screen Show (4:3)</PresentationFormat>
  <Paragraphs>148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Futura Book</vt:lpstr>
      <vt:lpstr>Futura Std Medium</vt:lpstr>
      <vt:lpstr>Futura T OT</vt:lpstr>
      <vt:lpstr>Rockwell Std</vt:lpstr>
      <vt:lpstr>Tahoma</vt:lpstr>
      <vt:lpstr>Times New Roman</vt:lpstr>
      <vt:lpstr>Office Theme</vt:lpstr>
      <vt:lpstr>  q2 2017 rEPORT TO CITY Council</vt:lpstr>
      <vt:lpstr>Four core service areas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Carol Wiley</dc:creator>
  <cp:lastModifiedBy>Jessica Erickson</cp:lastModifiedBy>
  <cp:revision>48</cp:revision>
  <dcterms:created xsi:type="dcterms:W3CDTF">2016-01-18T21:24:23Z</dcterms:created>
  <dcterms:modified xsi:type="dcterms:W3CDTF">2017-08-09T00:21:54Z</dcterms:modified>
</cp:coreProperties>
</file>