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A2D6-90BE-4E39-9E6E-FDCCD4DF8D9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72D-BDC8-459D-88AE-3050592F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8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A2D6-90BE-4E39-9E6E-FDCCD4DF8D9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72D-BDC8-459D-88AE-3050592F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0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A2D6-90BE-4E39-9E6E-FDCCD4DF8D9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72D-BDC8-459D-88AE-3050592F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4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A2D6-90BE-4E39-9E6E-FDCCD4DF8D9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72D-BDC8-459D-88AE-3050592F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0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A2D6-90BE-4E39-9E6E-FDCCD4DF8D9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72D-BDC8-459D-88AE-3050592F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A2D6-90BE-4E39-9E6E-FDCCD4DF8D9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72D-BDC8-459D-88AE-3050592F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9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A2D6-90BE-4E39-9E6E-FDCCD4DF8D9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72D-BDC8-459D-88AE-3050592F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8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A2D6-90BE-4E39-9E6E-FDCCD4DF8D9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72D-BDC8-459D-88AE-3050592F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A2D6-90BE-4E39-9E6E-FDCCD4DF8D9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72D-BDC8-459D-88AE-3050592F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3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A2D6-90BE-4E39-9E6E-FDCCD4DF8D9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72D-BDC8-459D-88AE-3050592F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1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A2D6-90BE-4E39-9E6E-FDCCD4DF8D9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72D-BDC8-459D-88AE-3050592F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3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A2D6-90BE-4E39-9E6E-FDCCD4DF8D9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872D-BDC8-459D-88AE-3050592F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2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043" y="95250"/>
            <a:ext cx="12022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Open Space Acquisitions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3043" y="-381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of Longmont debt may be increased $22,000,000 with a repayment cost of $40,500,000, to acquire, improve and maintain open space for purposes identified in this ordinance.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7506"/>
            <a:ext cx="12192000" cy="2160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8514" y="889197"/>
            <a:ext cx="65213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Open Space, a Historical Perspective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Open Space Properties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Harper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Double 6 Ranch LLC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Newby Farm LLC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Criteria Matrix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Survey Results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Questions and Direction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8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7298" y="85725"/>
            <a:ext cx="3446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Potential Longmont Open Space Acquisitions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5036" y="898446"/>
            <a:ext cx="572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45682" y="5830486"/>
            <a:ext cx="3446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Newby Farms LLC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Acquisitions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7298" y="2075688"/>
            <a:ext cx="32461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Open Space Criteria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Agricultural Preservation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Provide Urbans Shaping Buffer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Preserves Visual Corridor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Conserves Natural Resources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Trail Linkage between Union Reservoir and St Vrain State Park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" y="85725"/>
            <a:ext cx="8669124" cy="66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33082" y="85725"/>
            <a:ext cx="1255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Open Space Criteria Matrix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5036" y="898446"/>
            <a:ext cx="572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40936"/>
              </p:ext>
            </p:extLst>
          </p:nvPr>
        </p:nvGraphicFramePr>
        <p:xfrm>
          <a:off x="103339" y="1643799"/>
          <a:ext cx="1200374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748">
                  <a:extLst>
                    <a:ext uri="{9D8B030D-6E8A-4147-A177-3AD203B41FA5}">
                      <a16:colId xmlns:a16="http://schemas.microsoft.com/office/drawing/2014/main" val="2739554930"/>
                    </a:ext>
                  </a:extLst>
                </a:gridCol>
                <a:gridCol w="1359805">
                  <a:extLst>
                    <a:ext uri="{9D8B030D-6E8A-4147-A177-3AD203B41FA5}">
                      <a16:colId xmlns:a16="http://schemas.microsoft.com/office/drawing/2014/main" val="2016229550"/>
                    </a:ext>
                  </a:extLst>
                </a:gridCol>
                <a:gridCol w="1331664">
                  <a:extLst>
                    <a:ext uri="{9D8B030D-6E8A-4147-A177-3AD203B41FA5}">
                      <a16:colId xmlns:a16="http://schemas.microsoft.com/office/drawing/2014/main" val="4221810586"/>
                    </a:ext>
                  </a:extLst>
                </a:gridCol>
                <a:gridCol w="1062628">
                  <a:extLst>
                    <a:ext uri="{9D8B030D-6E8A-4147-A177-3AD203B41FA5}">
                      <a16:colId xmlns:a16="http://schemas.microsoft.com/office/drawing/2014/main" val="2344465589"/>
                    </a:ext>
                  </a:extLst>
                </a:gridCol>
                <a:gridCol w="1295756">
                  <a:extLst>
                    <a:ext uri="{9D8B030D-6E8A-4147-A177-3AD203B41FA5}">
                      <a16:colId xmlns:a16="http://schemas.microsoft.com/office/drawing/2014/main" val="1248228214"/>
                    </a:ext>
                  </a:extLst>
                </a:gridCol>
                <a:gridCol w="952018">
                  <a:extLst>
                    <a:ext uri="{9D8B030D-6E8A-4147-A177-3AD203B41FA5}">
                      <a16:colId xmlns:a16="http://schemas.microsoft.com/office/drawing/2014/main" val="2483814854"/>
                    </a:ext>
                  </a:extLst>
                </a:gridCol>
                <a:gridCol w="1200375">
                  <a:extLst>
                    <a:ext uri="{9D8B030D-6E8A-4147-A177-3AD203B41FA5}">
                      <a16:colId xmlns:a16="http://schemas.microsoft.com/office/drawing/2014/main" val="4256324237"/>
                    </a:ext>
                  </a:extLst>
                </a:gridCol>
                <a:gridCol w="1200375">
                  <a:extLst>
                    <a:ext uri="{9D8B030D-6E8A-4147-A177-3AD203B41FA5}">
                      <a16:colId xmlns:a16="http://schemas.microsoft.com/office/drawing/2014/main" val="2028519195"/>
                    </a:ext>
                  </a:extLst>
                </a:gridCol>
                <a:gridCol w="1200375">
                  <a:extLst>
                    <a:ext uri="{9D8B030D-6E8A-4147-A177-3AD203B41FA5}">
                      <a16:colId xmlns:a16="http://schemas.microsoft.com/office/drawing/2014/main" val="575693359"/>
                    </a:ext>
                  </a:extLst>
                </a:gridCol>
              </a:tblGrid>
              <a:tr h="800582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 Acquired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 Preserve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Urban</a:t>
                      </a:r>
                      <a:r>
                        <a:rPr lang="en-US" baseline="0" dirty="0" smtClean="0"/>
                        <a:t> Shaping Buffer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Preserve Visual Corridor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Conserve</a:t>
                      </a:r>
                    </a:p>
                    <a:p>
                      <a:r>
                        <a:rPr lang="en-US" dirty="0" smtClean="0"/>
                        <a:t>Natural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Trail</a:t>
                      </a:r>
                      <a:r>
                        <a:rPr lang="en-US" baseline="0" dirty="0" smtClean="0"/>
                        <a:t> Linkage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304890"/>
                  </a:ext>
                </a:extLst>
              </a:tr>
              <a:tr h="324681">
                <a:tc>
                  <a:txBody>
                    <a:bodyPr/>
                    <a:lstStyle/>
                    <a:p>
                      <a:r>
                        <a:rPr lang="en-US" dirty="0" smtClean="0"/>
                        <a:t>Harper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20.32 (CE)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$480,000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70255"/>
                  </a:ext>
                </a:extLst>
              </a:tr>
              <a:tr h="324681">
                <a:tc>
                  <a:txBody>
                    <a:bodyPr/>
                    <a:lstStyle/>
                    <a:p>
                      <a:r>
                        <a:rPr lang="en-US" dirty="0" smtClean="0"/>
                        <a:t>Double Six Ranch LLC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70.58 (Fee)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$2,770,000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34422"/>
                  </a:ext>
                </a:extLst>
              </a:tr>
              <a:tr h="324681">
                <a:tc>
                  <a:txBody>
                    <a:bodyPr/>
                    <a:lstStyle/>
                    <a:p>
                      <a:r>
                        <a:rPr lang="en-US" dirty="0" smtClean="0"/>
                        <a:t>Newby Farms LLC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253 (Fee)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$8,218,973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38308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333"/>
            <a:ext cx="12210423" cy="2167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5382" y="3803574"/>
            <a:ext cx="133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343.9 Acres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5418" y="3785883"/>
            <a:ext cx="138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$11,468,973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5036" y="898446"/>
            <a:ext cx="572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9551" y="977594"/>
            <a:ext cx="106070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Respondents provided a rating of 4.65 out of 5 to:  The existence of Open Space, Nature Areas  and trails is very important to respondents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51% identified needing more resources towards Open Space acquisition when accounting for future growth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74% of respondents would support a Open Space tax renewal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Respondents ranked the maintenance of the City existing Open Space as the top priority (40%) followed by acquiring new Open Space (32%) and finally developing amenities (29%)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333"/>
            <a:ext cx="12210423" cy="2167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621" y="100910"/>
            <a:ext cx="1203117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Survey Results from the Open Space Master Plan (14.6% response rate)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revealed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5036" y="898446"/>
            <a:ext cx="572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333"/>
            <a:ext cx="12210423" cy="2167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154" y="774238"/>
            <a:ext cx="359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Questions ?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665694" y="2698403"/>
            <a:ext cx="6526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Direction: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Regarding Land Negotiations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Issuance of Additional Debt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68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" y="95250"/>
            <a:ext cx="5173807" cy="6695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2575" y="95250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Current City of Longmont Open Space History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6443" y="3716475"/>
            <a:ext cx="61150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November 2007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Open Space tax extended from 2020 to 2034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Included revenue </a:t>
            </a:r>
            <a:r>
              <a:rPr lang="en-US" sz="2000" dirty="0">
                <a:solidFill>
                  <a:schemeClr val="bg1"/>
                </a:solidFill>
              </a:rPr>
              <a:t>bonds in an amount not to exceed $31,000,000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Total </a:t>
            </a:r>
            <a:r>
              <a:rPr lang="en-US" sz="2000" dirty="0">
                <a:solidFill>
                  <a:schemeClr val="bg1"/>
                </a:solidFill>
              </a:rPr>
              <a:t>repayment cost not to exceed $59,500,000 and an annual repayment cost not to exceed $2,850,000. 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36443" y="808970"/>
            <a:ext cx="5815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November of 2000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Citizens of Longmont approved .2-cent sales and use tax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Last for 20 years, for the acquisition, improvement and the maintenance of Open Space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To allow issuance of up to $22,000,000 with a repayment of $40,500,000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3043" y="-381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of Longmont debt may be increased $22,000,000 with a repayment cost of $40,500,000, to acquire, improve and maintain open space for purposes identified in this ordinance.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5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" y="95250"/>
            <a:ext cx="5173807" cy="6695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510" y="261505"/>
            <a:ext cx="529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History of 2007 Bonding Authority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4487" y="1123027"/>
            <a:ext cx="6638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In 2010  City issued $15.5 M leaving the City the authority of issuing the remaining balance; $15.5 M</a:t>
            </a:r>
            <a:endParaRPr lang="en-US" sz="2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3043" y="-381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of Longmont debt may be increased $22,000,000 with a repayment cost of $40,500,000, to acquire, improve and maintain open space for purposes identified in this ordinance.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1650" y="2827913"/>
            <a:ext cx="61579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Open Space Sale Tax Fund Acquisitions since 2000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1638 Acres in Fee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1226 Acres of Conservation Easements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Totaling 2,864  acres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Expenditures of approximately  $28,166,000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5725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Potential Longmont Open Space Acquisitions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5036" y="898446"/>
            <a:ext cx="572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3043" y="-381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of Longmont debt may be increased $22,000,000 with a repayment cost of $40,500,000, to acquire, improve and maintain open space for purposes identified in this ordinance.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360" y="925057"/>
            <a:ext cx="57816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Acquisitions total 343.9 acres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20.3 acres in Conservation Easements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323.6 acres in Fee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…expending  $11.5 M, which will require additional bonding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Acquisitions represent a 12</a:t>
            </a:r>
            <a:r>
              <a:rPr lang="en-US" sz="2400" dirty="0">
                <a:solidFill>
                  <a:schemeClr val="bg1"/>
                </a:solidFill>
              </a:rPr>
              <a:t>% </a:t>
            </a:r>
            <a:r>
              <a:rPr lang="en-US" sz="2400" dirty="0" smtClean="0">
                <a:solidFill>
                  <a:schemeClr val="bg1"/>
                </a:solidFill>
              </a:rPr>
              <a:t>acreage increase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Acquisitions will require issuance of additional debt of approximately  $8.3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85725"/>
            <a:ext cx="5146964" cy="66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5725"/>
            <a:ext cx="3446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Potential Longmont Open Space Acquisitions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5036" y="898446"/>
            <a:ext cx="572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45682" y="4755261"/>
            <a:ext cx="3446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Harper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Acquisitions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5725"/>
            <a:ext cx="3446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Potential Longmont Open Space Acquisitions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5036" y="898446"/>
            <a:ext cx="572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45682" y="4755261"/>
            <a:ext cx="3446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Harper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Acquisitions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872" y="2761488"/>
            <a:ext cx="3246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Open Space Criteria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Agricultural Preservation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Provide Urbans Shaping Buffer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Preserves Visual Corridor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Conserves Natural Resources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5725"/>
            <a:ext cx="3446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Potential Longmont Open Space Acquisitions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5036" y="898446"/>
            <a:ext cx="572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45682" y="4755261"/>
            <a:ext cx="3446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Double Six Ranch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Acquisitions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5725"/>
            <a:ext cx="3446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Potential Longmont Open Space Acquisitions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5036" y="898446"/>
            <a:ext cx="572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45682" y="4755261"/>
            <a:ext cx="3446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Double Six Ranch LLC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Acquisitions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872" y="2761488"/>
            <a:ext cx="3246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Open Space Criteria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Agricultural Preservation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Provide Urbans Shaping Buffer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Preserves Visual Corridor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Conserves Natural Resources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0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5725"/>
            <a:ext cx="3446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Potential Longmont Open Space Acquisitions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5036" y="898446"/>
            <a:ext cx="572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45682" y="4755261"/>
            <a:ext cx="3446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Newby Farms LLC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Acquisitions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617</Words>
  <Application>Microsoft Office PowerPoint</Application>
  <PresentationFormat>Widescreen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Wolford</dc:creator>
  <cp:lastModifiedBy>Dan Wolford</cp:lastModifiedBy>
  <cp:revision>36</cp:revision>
  <dcterms:created xsi:type="dcterms:W3CDTF">2018-04-20T16:59:55Z</dcterms:created>
  <dcterms:modified xsi:type="dcterms:W3CDTF">2018-04-24T22:29:58Z</dcterms:modified>
</cp:coreProperties>
</file>