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57" r:id="rId4"/>
    <p:sldId id="261" r:id="rId5"/>
    <p:sldId id="262" r:id="rId6"/>
    <p:sldId id="265" r:id="rId7"/>
    <p:sldId id="266" r:id="rId8"/>
    <p:sldId id="267" r:id="rId9"/>
    <p:sldId id="268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600"/>
    <a:srgbClr val="FF33CC"/>
    <a:srgbClr val="B8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D5C32-5900-4C27-94A3-00E590CB68F0}" type="datetimeFigureOut">
              <a:rPr lang="en-US" smtClean="0"/>
              <a:t>7/24/2018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B16B7-EE6E-4DFC-8878-A8D615FE9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1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B16B7-EE6E-4DFC-8878-A8D615FE95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3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B16B7-EE6E-4DFC-8878-A8D615FE95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7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F1A20-713F-3A4B-9B71-4A6445E99530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1F1DD-0A57-7F47-9908-F52610C97B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68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9A6B-31C9-CF41-8163-76E9D0620069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A3502-A176-EC49-AEED-9ED3DC3DC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33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CAC8-F42F-1B4F-881B-BB6A7A7DA00A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9797-E2A4-1E4A-B90D-D493E02BB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77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7B64B-4F5D-6147-A414-C352CB74744F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B7E96-AB65-5C43-A45C-4ADD8A9303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49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5B360-0F1A-1E40-B307-17FFA4EABE17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78583-E9D4-B84D-AF5A-93A5A4FF8F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5455-D697-894A-8E50-0C5A78AE3915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DD016-ABF8-904D-B38C-E370FDB14C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3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8373C-B5B7-7749-AE28-5705EAAAE8C1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AB8A9-852E-C646-B246-44B0CA76B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3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3DD4B-36CB-0B41-9013-295D4ABE8460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FD58D-E4D1-994F-AF70-FC80B7B7E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51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51B3-5790-A74C-B0E0-0EC55080691D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11EBD-9100-064D-8BB8-B536D11610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1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FE6B7-40DE-1442-AEF7-D24D336A03BB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373E1-FCD9-4245-8930-C85A64FF4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01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5F68-F235-2743-823B-882C47030B73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A738A-DC32-1E4C-A3D4-EF9565A66E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2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9D3A23A-3F39-284D-9538-DCA72AF7C167}" type="datetimeFigureOut">
              <a:rPr lang="en-US"/>
              <a:pPr>
                <a:defRPr/>
              </a:pPr>
              <a:t>7/24/2018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44689B-890A-6E46-95CC-DE4BF9CBE9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98775"/>
            <a:ext cx="6400800" cy="17526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b="1" dirty="0" smtClean="0"/>
              <a:t>Food Tax Rebate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dirty="0" smtClean="0"/>
              <a:t>Council Direction: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Does City Council want to implement a food tax rebate program for Longmont?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What eligibility criteria?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How much of a rebate?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989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dirty="0" smtClean="0"/>
              <a:t>Grocery Tax Exemption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Revised estimate of impact of exempting food for home consumption on the 2019 budget is a loss of $9.41 million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General Fund - $4.53 million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Public Improvement Fund - $800,000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Open Space Fund - $533,000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Streets Fund - $2 million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smtClean="0"/>
              <a:t>Public Safety  Fund - $1.55 million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350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Tax Rebate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458200" cy="4068763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Arvada – Resident Tax Rebate Program</a:t>
            </a:r>
            <a:endParaRPr lang="en-US" altLang="en-US" sz="3000" dirty="0"/>
          </a:p>
          <a:p>
            <a:pPr eaLnBrk="1" hangingPunct="1"/>
            <a:r>
              <a:rPr lang="en-US" altLang="en-US" sz="3000" dirty="0" smtClean="0"/>
              <a:t>Boulder – Food Tax Rebate Program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5401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Arvada Program Statistics</a:t>
            </a:r>
            <a:r>
              <a:rPr lang="en-US" altLang="en-US" dirty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Population: 115,000</a:t>
            </a:r>
            <a:endParaRPr lang="en-US" altLang="en-US" sz="3000" dirty="0"/>
          </a:p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Sales tax rate: 3.46%</a:t>
            </a:r>
            <a:endParaRPr lang="en-US" altLang="en-US" sz="3000" dirty="0"/>
          </a:p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Process 1,100 to 1,200 rebates annually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Amount rebated: $120,750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Average rebate: $105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3000" dirty="0" smtClean="0"/>
              <a:t>Rebate of $85 for 1</a:t>
            </a:r>
            <a:r>
              <a:rPr lang="en-US" altLang="en-US" sz="3000" baseline="30000" dirty="0" smtClean="0"/>
              <a:t>st</a:t>
            </a:r>
            <a:r>
              <a:rPr lang="en-US" altLang="en-US" sz="3000" dirty="0" smtClean="0"/>
              <a:t> person; $50 each additional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984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Boulder Program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Population : 108,000</a:t>
            </a:r>
            <a:endParaRPr lang="en-US" altLang="en-US" sz="3000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Sales tax rate: 3.86%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Process 920 rebates annually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Amount rebated: $100,000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Average rebate: $108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altLang="en-US" sz="3000" dirty="0" smtClean="0"/>
              <a:t>Rebate of $83 for individual &amp; $253 for families</a:t>
            </a:r>
            <a:endParaRPr lang="en-US" alt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749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r>
              <a:rPr lang="en-US" dirty="0" smtClean="0"/>
              <a:t>Eligibility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696200" cy="3733800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Senior citizens – minimum age of…62? 65?</a:t>
            </a:r>
          </a:p>
          <a:p>
            <a:pPr eaLnBrk="1" hangingPunct="1"/>
            <a:r>
              <a:rPr lang="en-US" altLang="en-US" sz="3000" dirty="0" smtClean="0"/>
              <a:t>Disabled individuals</a:t>
            </a:r>
          </a:p>
          <a:p>
            <a:pPr eaLnBrk="1" hangingPunct="1"/>
            <a:r>
              <a:rPr lang="en-US" altLang="en-US" sz="3000" dirty="0" smtClean="0"/>
              <a:t>Single – age 55 to 65, living alone</a:t>
            </a:r>
          </a:p>
          <a:p>
            <a:pPr eaLnBrk="1" hangingPunct="1"/>
            <a:r>
              <a:rPr lang="en-US" altLang="en-US" sz="3000" dirty="0" smtClean="0"/>
              <a:t>Single head of household with dependent children</a:t>
            </a:r>
          </a:p>
          <a:p>
            <a:pPr eaLnBrk="1" hangingPunct="1"/>
            <a:r>
              <a:rPr lang="en-US" altLang="en-US" sz="3000" dirty="0" smtClean="0"/>
              <a:t>Family with children under 18 in the household</a:t>
            </a:r>
          </a:p>
          <a:p>
            <a:pPr eaLnBrk="1" hangingPunct="1"/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0563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dirty="0" smtClean="0"/>
              <a:t>Income 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600" dirty="0" smtClean="0"/>
              <a:t>HUD annual income limits - 50% of Median Family Income</a:t>
            </a:r>
            <a:endParaRPr lang="en-US" altLang="en-US" sz="2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u="sng" dirty="0" smtClean="0"/>
              <a:t>Family Size</a:t>
            </a:r>
            <a:r>
              <a:rPr lang="en-US" altLang="en-US" sz="2600" dirty="0" smtClean="0"/>
              <a:t>		</a:t>
            </a:r>
            <a:r>
              <a:rPr lang="en-US" altLang="en-US" sz="2600" u="sng" dirty="0" smtClean="0"/>
              <a:t>Annual Income Limit</a:t>
            </a:r>
            <a:endParaRPr lang="en-US" altLang="en-US" sz="2600" u="sng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 </a:t>
            </a:r>
            <a:r>
              <a:rPr lang="en-US" altLang="en-US" sz="2600" dirty="0" smtClean="0"/>
              <a:t>	1			$38,050</a:t>
            </a:r>
            <a:endParaRPr lang="en-US" altLang="en-US" sz="2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2			$43,450</a:t>
            </a:r>
            <a:endParaRPr lang="en-US" altLang="en-US" sz="26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3			$48,900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4			$54,300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5			$58,650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6			$63,000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7			$67,350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600" dirty="0"/>
              <a:t>	</a:t>
            </a:r>
            <a:r>
              <a:rPr lang="en-US" altLang="en-US" sz="2600" dirty="0" smtClean="0"/>
              <a:t>8			$71,700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03035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dirty="0" smtClean="0"/>
              <a:t>Rebate amount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000" dirty="0" smtClean="0"/>
              <a:t>Longmont sales tax rate is 3.53%</a:t>
            </a:r>
            <a:endParaRPr lang="en-US" altLang="en-US" sz="3000" dirty="0"/>
          </a:p>
          <a:p>
            <a:pPr eaLnBrk="1" hangingPunct="1"/>
            <a:r>
              <a:rPr lang="en-US" altLang="en-US" sz="3000" dirty="0" smtClean="0"/>
              <a:t>$85</a:t>
            </a:r>
            <a:r>
              <a:rPr lang="en-US" altLang="en-US" sz="3000" dirty="0"/>
              <a:t>		</a:t>
            </a:r>
            <a:r>
              <a:rPr lang="en-US" altLang="en-US" sz="3000" dirty="0" smtClean="0"/>
              <a:t>Is equal to $2,408 of purchases</a:t>
            </a:r>
            <a:endParaRPr lang="en-US" altLang="en-US" sz="3000" dirty="0"/>
          </a:p>
          <a:p>
            <a:pPr eaLnBrk="1" hangingPunct="1"/>
            <a:r>
              <a:rPr lang="en-US" altLang="en-US" sz="3000" dirty="0" smtClean="0"/>
              <a:t>$100</a:t>
            </a:r>
            <a:r>
              <a:rPr lang="en-US" altLang="en-US" sz="3000" dirty="0"/>
              <a:t>			</a:t>
            </a:r>
            <a:r>
              <a:rPr lang="en-US" altLang="en-US" sz="3000" dirty="0" smtClean="0"/>
              <a:t>	$2,834</a:t>
            </a:r>
            <a:endParaRPr lang="en-US" altLang="en-US" sz="3000" dirty="0"/>
          </a:p>
          <a:p>
            <a:pPr eaLnBrk="1" hangingPunct="1"/>
            <a:r>
              <a:rPr lang="en-US" altLang="en-US" sz="3000" dirty="0" smtClean="0"/>
              <a:t>$125		   </a:t>
            </a:r>
            <a:r>
              <a:rPr lang="en-US" altLang="en-US" sz="3000" dirty="0"/>
              <a:t>	</a:t>
            </a:r>
            <a:r>
              <a:rPr lang="en-US" altLang="en-US" sz="3000" dirty="0" smtClean="0"/>
              <a:t>	$3,541</a:t>
            </a:r>
          </a:p>
          <a:p>
            <a:pPr eaLnBrk="1" hangingPunct="1"/>
            <a:r>
              <a:rPr lang="en-US" altLang="en-US" sz="3000" dirty="0" smtClean="0"/>
              <a:t>$150				$4,249</a:t>
            </a:r>
          </a:p>
          <a:p>
            <a:pPr eaLnBrk="1" hangingPunct="1"/>
            <a:r>
              <a:rPr lang="en-US" altLang="en-US" sz="3000" dirty="0" smtClean="0"/>
              <a:t>$200				$5,666</a:t>
            </a:r>
          </a:p>
          <a:p>
            <a:pPr eaLnBrk="1" hangingPunct="1"/>
            <a:r>
              <a:rPr lang="en-US" altLang="en-US" sz="3000" dirty="0" smtClean="0"/>
              <a:t>$250				$7,082</a:t>
            </a:r>
            <a:endParaRPr lang="en-US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83638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dirty="0" smtClean="0"/>
              <a:t>Program Cost/Timing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7"/>
            <a:ext cx="8458200" cy="4221163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en-US" sz="2800" dirty="0" smtClean="0"/>
              <a:t>Assuming similar criteria to Arvada &amp; Boulder</a:t>
            </a:r>
            <a:endParaRPr lang="en-US" altLang="en-US" sz="2800" dirty="0"/>
          </a:p>
          <a:p>
            <a:pPr eaLnBrk="1" hangingPunct="1">
              <a:defRPr/>
            </a:pPr>
            <a:r>
              <a:rPr lang="en-US" altLang="en-US" sz="2800" dirty="0" smtClean="0"/>
              <a:t>Estimated rebates		</a:t>
            </a:r>
            <a:r>
              <a:rPr lang="en-US" altLang="en-US" sz="2800" dirty="0"/>
              <a:t>		</a:t>
            </a:r>
            <a:r>
              <a:rPr lang="en-US" altLang="en-US" sz="2800" dirty="0" smtClean="0"/>
              <a:t>$100,000</a:t>
            </a:r>
            <a:endParaRPr lang="en-US" altLang="en-US" sz="2800" dirty="0"/>
          </a:p>
          <a:p>
            <a:pPr eaLnBrk="1" hangingPunct="1">
              <a:defRPr/>
            </a:pPr>
            <a:r>
              <a:rPr lang="en-US" altLang="en-US" sz="2800" dirty="0" smtClean="0"/>
              <a:t>Administrative </a:t>
            </a:r>
            <a:r>
              <a:rPr lang="en-US" altLang="en-US" sz="2800" dirty="0"/>
              <a:t>expenses			  </a:t>
            </a:r>
            <a:r>
              <a:rPr lang="en-US" altLang="en-US" sz="2800" dirty="0" smtClean="0"/>
              <a:t>  20,000</a:t>
            </a:r>
          </a:p>
          <a:p>
            <a:pPr marL="0" indent="0" eaLnBrk="1" hangingPunct="1">
              <a:buNone/>
              <a:defRPr/>
            </a:pPr>
            <a:endParaRPr lang="en-US" altLang="en-US" sz="2800" dirty="0"/>
          </a:p>
          <a:p>
            <a:pPr eaLnBrk="1" hangingPunct="1">
              <a:defRPr/>
            </a:pPr>
            <a:r>
              <a:rPr lang="en-US" altLang="en-US" sz="2800" dirty="0" smtClean="0"/>
              <a:t>Prepare ordinance within two months</a:t>
            </a:r>
          </a:p>
          <a:p>
            <a:pPr eaLnBrk="1" hangingPunct="1">
              <a:defRPr/>
            </a:pPr>
            <a:r>
              <a:rPr lang="en-US" altLang="en-US" sz="2800" dirty="0" smtClean="0"/>
              <a:t>Include in 2019 proposed budget</a:t>
            </a:r>
          </a:p>
          <a:p>
            <a:pPr eaLnBrk="1" hangingPunct="1">
              <a:defRPr/>
            </a:pPr>
            <a:r>
              <a:rPr lang="en-US" altLang="en-US" sz="2800" dirty="0" smtClean="0"/>
              <a:t>Implement in 2019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3936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ngmont-template-white-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longmont-template-white-background</Template>
  <TotalTime>1195</TotalTime>
  <Words>255</Words>
  <Application>Microsoft Office PowerPoint</Application>
  <PresentationFormat>On-screen Show (4:3)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longmont-template-white-background</vt:lpstr>
      <vt:lpstr>Food Tax Rebate Program</vt:lpstr>
      <vt:lpstr>Grocery Tax Exemption</vt:lpstr>
      <vt:lpstr>Food Tax Rebate Programs</vt:lpstr>
      <vt:lpstr>Arvada Program Statistics </vt:lpstr>
      <vt:lpstr>Boulder Program Statistics</vt:lpstr>
      <vt:lpstr>Eligibility Options</vt:lpstr>
      <vt:lpstr>Income Eligibility</vt:lpstr>
      <vt:lpstr>Rebate amount</vt:lpstr>
      <vt:lpstr>Program Cost/Timing</vt:lpstr>
      <vt:lpstr>Council Direction:</vt:lpstr>
    </vt:vector>
  </TitlesOfParts>
  <Company>City of Longmont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Brunet</dc:creator>
  <cp:lastModifiedBy>Jim Golden</cp:lastModifiedBy>
  <cp:revision>71</cp:revision>
  <dcterms:created xsi:type="dcterms:W3CDTF">2014-10-24T15:32:57Z</dcterms:created>
  <dcterms:modified xsi:type="dcterms:W3CDTF">2018-07-24T22:25:47Z</dcterms:modified>
</cp:coreProperties>
</file>