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6087" autoAdjust="0"/>
  </p:normalViewPr>
  <p:slideViewPr>
    <p:cSldViewPr>
      <p:cViewPr varScale="1">
        <p:scale>
          <a:sx n="59" d="100"/>
          <a:sy n="59" d="100"/>
        </p:scale>
        <p:origin x="19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599B94-2927-44EA-A8BD-2D3E8E715C7C}"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ADE303E1-32DC-4EFB-BACE-7AFFEDEBC5DD}">
      <dgm:prSet phldrT="[Text]" custT="1"/>
      <dgm:spPr/>
      <dgm:t>
        <a:bodyPr/>
        <a:lstStyle/>
        <a:p>
          <a:pPr algn="ctr"/>
          <a:r>
            <a:rPr lang="en-US" sz="1600" dirty="0" smtClean="0"/>
            <a:t>RFP Developed, Released</a:t>
          </a:r>
          <a:endParaRPr lang="en-US" sz="1600" dirty="0"/>
        </a:p>
      </dgm:t>
    </dgm:pt>
    <dgm:pt modelId="{AE57FF3C-41F5-4322-8667-B7385AAFDF0E}" type="parTrans" cxnId="{341CC747-6974-4F99-A065-33BCDFEE5C2F}">
      <dgm:prSet/>
      <dgm:spPr/>
      <dgm:t>
        <a:bodyPr/>
        <a:lstStyle/>
        <a:p>
          <a:pPr algn="l"/>
          <a:endParaRPr lang="en-US"/>
        </a:p>
      </dgm:t>
    </dgm:pt>
    <dgm:pt modelId="{7ED01ED2-AE71-442B-AD37-006F875FE510}" type="sibTrans" cxnId="{341CC747-6974-4F99-A065-33BCDFEE5C2F}">
      <dgm:prSet/>
      <dgm:spPr/>
      <dgm:t>
        <a:bodyPr/>
        <a:lstStyle/>
        <a:p>
          <a:pPr algn="l"/>
          <a:endParaRPr lang="en-US"/>
        </a:p>
      </dgm:t>
    </dgm:pt>
    <dgm:pt modelId="{0F844A52-4614-4096-B7AA-DBCF0CA8C519}">
      <dgm:prSet phldrT="[Text]" custT="1"/>
      <dgm:spPr/>
      <dgm:t>
        <a:bodyPr/>
        <a:lstStyle/>
        <a:p>
          <a:pPr algn="ctr"/>
          <a:r>
            <a:rPr lang="en-US" sz="1600" dirty="0" smtClean="0"/>
            <a:t>Proposals Evaluated</a:t>
          </a:r>
          <a:endParaRPr lang="en-US" sz="1600" dirty="0"/>
        </a:p>
      </dgm:t>
    </dgm:pt>
    <dgm:pt modelId="{FA58B2A5-C420-4263-8E0B-801BA03600D2}" type="parTrans" cxnId="{0573CF56-AE1D-44A1-88A4-71B7DA97DEFF}">
      <dgm:prSet/>
      <dgm:spPr/>
      <dgm:t>
        <a:bodyPr/>
        <a:lstStyle/>
        <a:p>
          <a:pPr algn="l"/>
          <a:endParaRPr lang="en-US"/>
        </a:p>
      </dgm:t>
    </dgm:pt>
    <dgm:pt modelId="{D60F4B2D-A7E2-445A-9056-0F6ACD6EF433}" type="sibTrans" cxnId="{0573CF56-AE1D-44A1-88A4-71B7DA97DEFF}">
      <dgm:prSet/>
      <dgm:spPr/>
      <dgm:t>
        <a:bodyPr/>
        <a:lstStyle/>
        <a:p>
          <a:pPr algn="l"/>
          <a:endParaRPr lang="en-US"/>
        </a:p>
      </dgm:t>
    </dgm:pt>
    <dgm:pt modelId="{18313311-88F1-4857-8FAC-7741208C3AFA}">
      <dgm:prSet phldrT="[Text]" custT="1"/>
      <dgm:spPr/>
      <dgm:t>
        <a:bodyPr/>
        <a:lstStyle/>
        <a:p>
          <a:pPr algn="ctr"/>
          <a:r>
            <a:rPr lang="en-US" sz="1600" dirty="0" smtClean="0"/>
            <a:t>Finalist Interviews</a:t>
          </a:r>
          <a:endParaRPr lang="en-US" sz="1600" dirty="0"/>
        </a:p>
      </dgm:t>
    </dgm:pt>
    <dgm:pt modelId="{CE344007-A936-4EE1-A61E-DF3286E43A74}" type="parTrans" cxnId="{4580EEF7-0C87-45A5-94A1-DDB07B986995}">
      <dgm:prSet/>
      <dgm:spPr/>
      <dgm:t>
        <a:bodyPr/>
        <a:lstStyle/>
        <a:p>
          <a:pPr algn="l"/>
          <a:endParaRPr lang="en-US"/>
        </a:p>
      </dgm:t>
    </dgm:pt>
    <dgm:pt modelId="{9ACBBB5B-4ADE-48A8-BFC8-14F995249289}" type="sibTrans" cxnId="{4580EEF7-0C87-45A5-94A1-DDB07B986995}">
      <dgm:prSet/>
      <dgm:spPr/>
      <dgm:t>
        <a:bodyPr/>
        <a:lstStyle/>
        <a:p>
          <a:pPr algn="l"/>
          <a:endParaRPr lang="en-US"/>
        </a:p>
      </dgm:t>
    </dgm:pt>
    <dgm:pt modelId="{C95670D9-A79D-4DAF-B78E-BFC2230A75EB}">
      <dgm:prSet phldrT="[Text]" custT="1"/>
      <dgm:spPr/>
      <dgm:t>
        <a:bodyPr/>
        <a:lstStyle/>
        <a:p>
          <a:pPr algn="ctr"/>
          <a:r>
            <a:rPr lang="en-US" sz="1600" dirty="0" smtClean="0"/>
            <a:t>Award Recommendation</a:t>
          </a:r>
          <a:endParaRPr lang="en-US" sz="1600" dirty="0"/>
        </a:p>
      </dgm:t>
    </dgm:pt>
    <dgm:pt modelId="{A077F0BC-B951-42A0-B22C-F5F679C6DDE7}" type="parTrans" cxnId="{F025A624-B8D8-44FD-AC5C-6AC1F3EF47BE}">
      <dgm:prSet/>
      <dgm:spPr/>
      <dgm:t>
        <a:bodyPr/>
        <a:lstStyle/>
        <a:p>
          <a:endParaRPr lang="en-US"/>
        </a:p>
      </dgm:t>
    </dgm:pt>
    <dgm:pt modelId="{D4F727F5-02B3-481E-8EF8-40E057322856}" type="sibTrans" cxnId="{F025A624-B8D8-44FD-AC5C-6AC1F3EF47BE}">
      <dgm:prSet/>
      <dgm:spPr/>
      <dgm:t>
        <a:bodyPr/>
        <a:lstStyle/>
        <a:p>
          <a:endParaRPr lang="en-US"/>
        </a:p>
      </dgm:t>
    </dgm:pt>
    <dgm:pt modelId="{EF8F0BBF-E1FB-4A04-9481-7E07EBB93A35}">
      <dgm:prSet phldrT="[Text]" custT="1"/>
      <dgm:spPr/>
      <dgm:t>
        <a:bodyPr/>
        <a:lstStyle/>
        <a:p>
          <a:pPr algn="ctr"/>
          <a:r>
            <a:rPr lang="en-US" sz="1600" dirty="0" smtClean="0"/>
            <a:t>Initial Evaluation Committee Meeting</a:t>
          </a:r>
          <a:endParaRPr lang="en-US" sz="1600" dirty="0"/>
        </a:p>
      </dgm:t>
    </dgm:pt>
    <dgm:pt modelId="{7EF949FE-64A1-44C5-A50E-6BB641F79008}" type="parTrans" cxnId="{9C663AC7-1576-46E0-99B8-DA7BB143197A}">
      <dgm:prSet/>
      <dgm:spPr/>
      <dgm:t>
        <a:bodyPr/>
        <a:lstStyle/>
        <a:p>
          <a:endParaRPr lang="en-US"/>
        </a:p>
      </dgm:t>
    </dgm:pt>
    <dgm:pt modelId="{148E00D0-B2BE-4412-BCC1-D20F5DF30130}" type="sibTrans" cxnId="{9C663AC7-1576-46E0-99B8-DA7BB143197A}">
      <dgm:prSet/>
      <dgm:spPr/>
      <dgm:t>
        <a:bodyPr/>
        <a:lstStyle/>
        <a:p>
          <a:endParaRPr lang="en-US"/>
        </a:p>
      </dgm:t>
    </dgm:pt>
    <dgm:pt modelId="{96ACA08F-40CD-458C-AC30-43598D65ACB9}" type="pres">
      <dgm:prSet presAssocID="{C9599B94-2927-44EA-A8BD-2D3E8E715C7C}" presName="rootnode" presStyleCnt="0">
        <dgm:presLayoutVars>
          <dgm:chMax/>
          <dgm:chPref/>
          <dgm:dir/>
          <dgm:animLvl val="lvl"/>
        </dgm:presLayoutVars>
      </dgm:prSet>
      <dgm:spPr/>
      <dgm:t>
        <a:bodyPr/>
        <a:lstStyle/>
        <a:p>
          <a:endParaRPr lang="en-US"/>
        </a:p>
      </dgm:t>
    </dgm:pt>
    <dgm:pt modelId="{D15A343C-B5A0-4248-9970-A2BD5B5A24FC}" type="pres">
      <dgm:prSet presAssocID="{ADE303E1-32DC-4EFB-BACE-7AFFEDEBC5DD}" presName="composite" presStyleCnt="0"/>
      <dgm:spPr/>
    </dgm:pt>
    <dgm:pt modelId="{B566322A-26E5-48A7-BF1A-B27B8430867E}" type="pres">
      <dgm:prSet presAssocID="{ADE303E1-32DC-4EFB-BACE-7AFFEDEBC5DD}" presName="bentUpArrow1" presStyleLbl="alignImgPlace1" presStyleIdx="0" presStyleCnt="4"/>
      <dgm:spPr/>
    </dgm:pt>
    <dgm:pt modelId="{1E523AA2-D092-4726-B3A3-018E811B803E}" type="pres">
      <dgm:prSet presAssocID="{ADE303E1-32DC-4EFB-BACE-7AFFEDEBC5DD}" presName="ParentText" presStyleLbl="node1" presStyleIdx="0" presStyleCnt="5" custScaleX="171311">
        <dgm:presLayoutVars>
          <dgm:chMax val="1"/>
          <dgm:chPref val="1"/>
          <dgm:bulletEnabled val="1"/>
        </dgm:presLayoutVars>
      </dgm:prSet>
      <dgm:spPr/>
      <dgm:t>
        <a:bodyPr/>
        <a:lstStyle/>
        <a:p>
          <a:endParaRPr lang="en-US"/>
        </a:p>
      </dgm:t>
    </dgm:pt>
    <dgm:pt modelId="{943FF0C5-7BDE-4951-A19F-A69933B85D41}" type="pres">
      <dgm:prSet presAssocID="{ADE303E1-32DC-4EFB-BACE-7AFFEDEBC5DD}" presName="ChildText" presStyleLbl="revTx" presStyleIdx="0" presStyleCnt="4" custScaleX="226079" custLinFactNeighborX="89816" custLinFactNeighborY="6321">
        <dgm:presLayoutVars>
          <dgm:chMax val="0"/>
          <dgm:chPref val="0"/>
          <dgm:bulletEnabled val="1"/>
        </dgm:presLayoutVars>
      </dgm:prSet>
      <dgm:spPr/>
      <dgm:t>
        <a:bodyPr/>
        <a:lstStyle/>
        <a:p>
          <a:endParaRPr lang="en-US"/>
        </a:p>
      </dgm:t>
    </dgm:pt>
    <dgm:pt modelId="{A47F6400-6F80-4AC5-A00F-02C5259454E2}" type="pres">
      <dgm:prSet presAssocID="{7ED01ED2-AE71-442B-AD37-006F875FE510}" presName="sibTrans" presStyleCnt="0"/>
      <dgm:spPr/>
    </dgm:pt>
    <dgm:pt modelId="{FF682D30-3743-4848-BD5C-8CC7C9099C83}" type="pres">
      <dgm:prSet presAssocID="{EF8F0BBF-E1FB-4A04-9481-7E07EBB93A35}" presName="composite" presStyleCnt="0"/>
      <dgm:spPr/>
    </dgm:pt>
    <dgm:pt modelId="{9F206818-9A52-4E61-9C01-DDFCD41A64FF}" type="pres">
      <dgm:prSet presAssocID="{EF8F0BBF-E1FB-4A04-9481-7E07EBB93A35}" presName="bentUpArrow1" presStyleLbl="alignImgPlace1" presStyleIdx="1" presStyleCnt="4"/>
      <dgm:spPr/>
    </dgm:pt>
    <dgm:pt modelId="{F63E545F-C5D1-4855-A2BF-EB3AB4C5553A}" type="pres">
      <dgm:prSet presAssocID="{EF8F0BBF-E1FB-4A04-9481-7E07EBB93A35}" presName="ParentText" presStyleLbl="node1" presStyleIdx="1" presStyleCnt="5" custScaleX="164888">
        <dgm:presLayoutVars>
          <dgm:chMax val="1"/>
          <dgm:chPref val="1"/>
          <dgm:bulletEnabled val="1"/>
        </dgm:presLayoutVars>
      </dgm:prSet>
      <dgm:spPr/>
      <dgm:t>
        <a:bodyPr/>
        <a:lstStyle/>
        <a:p>
          <a:endParaRPr lang="en-US"/>
        </a:p>
      </dgm:t>
    </dgm:pt>
    <dgm:pt modelId="{C987AF78-0AA6-4D63-B249-A1D5775E2E90}" type="pres">
      <dgm:prSet presAssocID="{EF8F0BBF-E1FB-4A04-9481-7E07EBB93A35}" presName="ChildText" presStyleLbl="revTx" presStyleIdx="1" presStyleCnt="4">
        <dgm:presLayoutVars>
          <dgm:chMax val="0"/>
          <dgm:chPref val="0"/>
          <dgm:bulletEnabled val="1"/>
        </dgm:presLayoutVars>
      </dgm:prSet>
      <dgm:spPr/>
    </dgm:pt>
    <dgm:pt modelId="{EB3B2D8E-3FCB-4D65-A44D-792F5A109643}" type="pres">
      <dgm:prSet presAssocID="{148E00D0-B2BE-4412-BCC1-D20F5DF30130}" presName="sibTrans" presStyleCnt="0"/>
      <dgm:spPr/>
    </dgm:pt>
    <dgm:pt modelId="{BAB2095A-9BE6-496E-85A4-312CF6342802}" type="pres">
      <dgm:prSet presAssocID="{0F844A52-4614-4096-B7AA-DBCF0CA8C519}" presName="composite" presStyleCnt="0"/>
      <dgm:spPr/>
    </dgm:pt>
    <dgm:pt modelId="{732559A2-F0ED-47D6-BE5A-376BFDE5AF1A}" type="pres">
      <dgm:prSet presAssocID="{0F844A52-4614-4096-B7AA-DBCF0CA8C519}" presName="bentUpArrow1" presStyleLbl="alignImgPlace1" presStyleIdx="2" presStyleCnt="4"/>
      <dgm:spPr/>
    </dgm:pt>
    <dgm:pt modelId="{1CD1974C-B5AC-49FE-B327-24220396BCA9}" type="pres">
      <dgm:prSet presAssocID="{0F844A52-4614-4096-B7AA-DBCF0CA8C519}" presName="ParentText" presStyleLbl="node1" presStyleIdx="2" presStyleCnt="5" custScaleX="159446">
        <dgm:presLayoutVars>
          <dgm:chMax val="1"/>
          <dgm:chPref val="1"/>
          <dgm:bulletEnabled val="1"/>
        </dgm:presLayoutVars>
      </dgm:prSet>
      <dgm:spPr/>
      <dgm:t>
        <a:bodyPr/>
        <a:lstStyle/>
        <a:p>
          <a:endParaRPr lang="en-US"/>
        </a:p>
      </dgm:t>
    </dgm:pt>
    <dgm:pt modelId="{BBED451F-2323-414F-B618-A37156524D7F}" type="pres">
      <dgm:prSet presAssocID="{0F844A52-4614-4096-B7AA-DBCF0CA8C519}" presName="ChildText" presStyleLbl="revTx" presStyleIdx="2" presStyleCnt="4" custScaleX="208463" custLinFactNeighborX="93917" custLinFactNeighborY="1009">
        <dgm:presLayoutVars>
          <dgm:chMax val="0"/>
          <dgm:chPref val="0"/>
          <dgm:bulletEnabled val="1"/>
        </dgm:presLayoutVars>
      </dgm:prSet>
      <dgm:spPr/>
      <dgm:t>
        <a:bodyPr/>
        <a:lstStyle/>
        <a:p>
          <a:endParaRPr lang="en-US"/>
        </a:p>
      </dgm:t>
    </dgm:pt>
    <dgm:pt modelId="{53F43D94-98BD-46CB-82F9-420BA0B0A360}" type="pres">
      <dgm:prSet presAssocID="{D60F4B2D-A7E2-445A-9056-0F6ACD6EF433}" presName="sibTrans" presStyleCnt="0"/>
      <dgm:spPr/>
    </dgm:pt>
    <dgm:pt modelId="{21B4560A-AD31-4A9F-968F-927A582CFE28}" type="pres">
      <dgm:prSet presAssocID="{18313311-88F1-4857-8FAC-7741208C3AFA}" presName="composite" presStyleCnt="0"/>
      <dgm:spPr/>
    </dgm:pt>
    <dgm:pt modelId="{850D4F5D-9FDC-4BD5-BEAD-5DD57447D2E1}" type="pres">
      <dgm:prSet presAssocID="{18313311-88F1-4857-8FAC-7741208C3AFA}" presName="bentUpArrow1" presStyleLbl="alignImgPlace1" presStyleIdx="3" presStyleCnt="4"/>
      <dgm:spPr/>
    </dgm:pt>
    <dgm:pt modelId="{18703F27-CF07-4B8C-AE33-7CA21A73E664}" type="pres">
      <dgm:prSet presAssocID="{18313311-88F1-4857-8FAC-7741208C3AFA}" presName="ParentText" presStyleLbl="node1" presStyleIdx="3" presStyleCnt="5" custScaleX="166045" custLinFactNeighborX="4482" custLinFactNeighborY="1442">
        <dgm:presLayoutVars>
          <dgm:chMax val="1"/>
          <dgm:chPref val="1"/>
          <dgm:bulletEnabled val="1"/>
        </dgm:presLayoutVars>
      </dgm:prSet>
      <dgm:spPr/>
      <dgm:t>
        <a:bodyPr/>
        <a:lstStyle/>
        <a:p>
          <a:endParaRPr lang="en-US"/>
        </a:p>
      </dgm:t>
    </dgm:pt>
    <dgm:pt modelId="{76133717-D2BB-4A7D-AF83-025DBE8CE9C8}" type="pres">
      <dgm:prSet presAssocID="{18313311-88F1-4857-8FAC-7741208C3AFA}" presName="ChildText" presStyleLbl="revTx" presStyleIdx="3" presStyleCnt="4">
        <dgm:presLayoutVars>
          <dgm:chMax val="0"/>
          <dgm:chPref val="0"/>
          <dgm:bulletEnabled val="1"/>
        </dgm:presLayoutVars>
      </dgm:prSet>
      <dgm:spPr/>
    </dgm:pt>
    <dgm:pt modelId="{E2EDE759-F2F5-4E03-AFFF-633750AB9C58}" type="pres">
      <dgm:prSet presAssocID="{9ACBBB5B-4ADE-48A8-BFC8-14F995249289}" presName="sibTrans" presStyleCnt="0"/>
      <dgm:spPr/>
    </dgm:pt>
    <dgm:pt modelId="{ECC0A296-165D-4A05-9EB6-E767DE5E215B}" type="pres">
      <dgm:prSet presAssocID="{C95670D9-A79D-4DAF-B78E-BFC2230A75EB}" presName="composite" presStyleCnt="0"/>
      <dgm:spPr/>
    </dgm:pt>
    <dgm:pt modelId="{7192BD59-3D0B-422E-B9EC-53D657C2A5FA}" type="pres">
      <dgm:prSet presAssocID="{C95670D9-A79D-4DAF-B78E-BFC2230A75EB}" presName="ParentText" presStyleLbl="node1" presStyleIdx="4" presStyleCnt="5" custScaleX="169979">
        <dgm:presLayoutVars>
          <dgm:chMax val="1"/>
          <dgm:chPref val="1"/>
          <dgm:bulletEnabled val="1"/>
        </dgm:presLayoutVars>
      </dgm:prSet>
      <dgm:spPr/>
      <dgm:t>
        <a:bodyPr/>
        <a:lstStyle/>
        <a:p>
          <a:endParaRPr lang="en-US"/>
        </a:p>
      </dgm:t>
    </dgm:pt>
  </dgm:ptLst>
  <dgm:cxnLst>
    <dgm:cxn modelId="{4580EEF7-0C87-45A5-94A1-DDB07B986995}" srcId="{C9599B94-2927-44EA-A8BD-2D3E8E715C7C}" destId="{18313311-88F1-4857-8FAC-7741208C3AFA}" srcOrd="3" destOrd="0" parTransId="{CE344007-A936-4EE1-A61E-DF3286E43A74}" sibTransId="{9ACBBB5B-4ADE-48A8-BFC8-14F995249289}"/>
    <dgm:cxn modelId="{D7CA4618-FFD9-460B-AE70-544BCDE5BC37}" type="presOf" srcId="{18313311-88F1-4857-8FAC-7741208C3AFA}" destId="{18703F27-CF07-4B8C-AE33-7CA21A73E664}" srcOrd="0" destOrd="0" presId="urn:microsoft.com/office/officeart/2005/8/layout/StepDownProcess"/>
    <dgm:cxn modelId="{F97A36E3-B9C6-4131-9E53-C9BF45F7F96A}" type="presOf" srcId="{0F844A52-4614-4096-B7AA-DBCF0CA8C519}" destId="{1CD1974C-B5AC-49FE-B327-24220396BCA9}" srcOrd="0" destOrd="0" presId="urn:microsoft.com/office/officeart/2005/8/layout/StepDownProcess"/>
    <dgm:cxn modelId="{EBE26140-3599-4061-86AD-AB720AF7226B}" type="presOf" srcId="{ADE303E1-32DC-4EFB-BACE-7AFFEDEBC5DD}" destId="{1E523AA2-D092-4726-B3A3-018E811B803E}" srcOrd="0" destOrd="0" presId="urn:microsoft.com/office/officeart/2005/8/layout/StepDownProcess"/>
    <dgm:cxn modelId="{24A0B961-A3B8-43E7-B02C-AEB59026442C}" type="presOf" srcId="{C9599B94-2927-44EA-A8BD-2D3E8E715C7C}" destId="{96ACA08F-40CD-458C-AC30-43598D65ACB9}" srcOrd="0" destOrd="0" presId="urn:microsoft.com/office/officeart/2005/8/layout/StepDownProcess"/>
    <dgm:cxn modelId="{341CC747-6974-4F99-A065-33BCDFEE5C2F}" srcId="{C9599B94-2927-44EA-A8BD-2D3E8E715C7C}" destId="{ADE303E1-32DC-4EFB-BACE-7AFFEDEBC5DD}" srcOrd="0" destOrd="0" parTransId="{AE57FF3C-41F5-4322-8667-B7385AAFDF0E}" sibTransId="{7ED01ED2-AE71-442B-AD37-006F875FE510}"/>
    <dgm:cxn modelId="{0573CF56-AE1D-44A1-88A4-71B7DA97DEFF}" srcId="{C9599B94-2927-44EA-A8BD-2D3E8E715C7C}" destId="{0F844A52-4614-4096-B7AA-DBCF0CA8C519}" srcOrd="2" destOrd="0" parTransId="{FA58B2A5-C420-4263-8E0B-801BA03600D2}" sibTransId="{D60F4B2D-A7E2-445A-9056-0F6ACD6EF433}"/>
    <dgm:cxn modelId="{7E8C2749-1984-4707-A6FE-982C9E27BF44}" type="presOf" srcId="{C95670D9-A79D-4DAF-B78E-BFC2230A75EB}" destId="{7192BD59-3D0B-422E-B9EC-53D657C2A5FA}" srcOrd="0" destOrd="0" presId="urn:microsoft.com/office/officeart/2005/8/layout/StepDownProcess"/>
    <dgm:cxn modelId="{257F07C0-C2A2-4112-AEC6-724A149A42F8}" type="presOf" srcId="{EF8F0BBF-E1FB-4A04-9481-7E07EBB93A35}" destId="{F63E545F-C5D1-4855-A2BF-EB3AB4C5553A}" srcOrd="0" destOrd="0" presId="urn:microsoft.com/office/officeart/2005/8/layout/StepDownProcess"/>
    <dgm:cxn modelId="{9C663AC7-1576-46E0-99B8-DA7BB143197A}" srcId="{C9599B94-2927-44EA-A8BD-2D3E8E715C7C}" destId="{EF8F0BBF-E1FB-4A04-9481-7E07EBB93A35}" srcOrd="1" destOrd="0" parTransId="{7EF949FE-64A1-44C5-A50E-6BB641F79008}" sibTransId="{148E00D0-B2BE-4412-BCC1-D20F5DF30130}"/>
    <dgm:cxn modelId="{F025A624-B8D8-44FD-AC5C-6AC1F3EF47BE}" srcId="{C9599B94-2927-44EA-A8BD-2D3E8E715C7C}" destId="{C95670D9-A79D-4DAF-B78E-BFC2230A75EB}" srcOrd="4" destOrd="0" parTransId="{A077F0BC-B951-42A0-B22C-F5F679C6DDE7}" sibTransId="{D4F727F5-02B3-481E-8EF8-40E057322856}"/>
    <dgm:cxn modelId="{79959B10-A729-44DA-AE2E-72E3960014FE}" type="presParOf" srcId="{96ACA08F-40CD-458C-AC30-43598D65ACB9}" destId="{D15A343C-B5A0-4248-9970-A2BD5B5A24FC}" srcOrd="0" destOrd="0" presId="urn:microsoft.com/office/officeart/2005/8/layout/StepDownProcess"/>
    <dgm:cxn modelId="{148B6AAF-82BD-47BD-B4E5-99F5771FD8D2}" type="presParOf" srcId="{D15A343C-B5A0-4248-9970-A2BD5B5A24FC}" destId="{B566322A-26E5-48A7-BF1A-B27B8430867E}" srcOrd="0" destOrd="0" presId="urn:microsoft.com/office/officeart/2005/8/layout/StepDownProcess"/>
    <dgm:cxn modelId="{00CBE609-296C-4070-93C8-5EAE5E0FBB80}" type="presParOf" srcId="{D15A343C-B5A0-4248-9970-A2BD5B5A24FC}" destId="{1E523AA2-D092-4726-B3A3-018E811B803E}" srcOrd="1" destOrd="0" presId="urn:microsoft.com/office/officeart/2005/8/layout/StepDownProcess"/>
    <dgm:cxn modelId="{6FB38B0E-C3B8-4F37-9083-E12BBDEBFFE8}" type="presParOf" srcId="{D15A343C-B5A0-4248-9970-A2BD5B5A24FC}" destId="{943FF0C5-7BDE-4951-A19F-A69933B85D41}" srcOrd="2" destOrd="0" presId="urn:microsoft.com/office/officeart/2005/8/layout/StepDownProcess"/>
    <dgm:cxn modelId="{1AF7E2D6-E5EA-448F-B502-FAFE423BB4C5}" type="presParOf" srcId="{96ACA08F-40CD-458C-AC30-43598D65ACB9}" destId="{A47F6400-6F80-4AC5-A00F-02C5259454E2}" srcOrd="1" destOrd="0" presId="urn:microsoft.com/office/officeart/2005/8/layout/StepDownProcess"/>
    <dgm:cxn modelId="{B2F04656-896B-4566-9A98-7D555EE83254}" type="presParOf" srcId="{96ACA08F-40CD-458C-AC30-43598D65ACB9}" destId="{FF682D30-3743-4848-BD5C-8CC7C9099C83}" srcOrd="2" destOrd="0" presId="urn:microsoft.com/office/officeart/2005/8/layout/StepDownProcess"/>
    <dgm:cxn modelId="{72EC852C-A0C5-4B0F-834E-D893A37A4F34}" type="presParOf" srcId="{FF682D30-3743-4848-BD5C-8CC7C9099C83}" destId="{9F206818-9A52-4E61-9C01-DDFCD41A64FF}" srcOrd="0" destOrd="0" presId="urn:microsoft.com/office/officeart/2005/8/layout/StepDownProcess"/>
    <dgm:cxn modelId="{645D56E6-DF73-418E-AE24-8561C8EDDC4E}" type="presParOf" srcId="{FF682D30-3743-4848-BD5C-8CC7C9099C83}" destId="{F63E545F-C5D1-4855-A2BF-EB3AB4C5553A}" srcOrd="1" destOrd="0" presId="urn:microsoft.com/office/officeart/2005/8/layout/StepDownProcess"/>
    <dgm:cxn modelId="{3718D942-3B19-4692-87BF-DBA10A4C8E0B}" type="presParOf" srcId="{FF682D30-3743-4848-BD5C-8CC7C9099C83}" destId="{C987AF78-0AA6-4D63-B249-A1D5775E2E90}" srcOrd="2" destOrd="0" presId="urn:microsoft.com/office/officeart/2005/8/layout/StepDownProcess"/>
    <dgm:cxn modelId="{769B5577-B578-4E06-98F3-A99B141079D8}" type="presParOf" srcId="{96ACA08F-40CD-458C-AC30-43598D65ACB9}" destId="{EB3B2D8E-3FCB-4D65-A44D-792F5A109643}" srcOrd="3" destOrd="0" presId="urn:microsoft.com/office/officeart/2005/8/layout/StepDownProcess"/>
    <dgm:cxn modelId="{D978D1E1-231A-4F89-BDAC-4B3E412FBDBD}" type="presParOf" srcId="{96ACA08F-40CD-458C-AC30-43598D65ACB9}" destId="{BAB2095A-9BE6-496E-85A4-312CF6342802}" srcOrd="4" destOrd="0" presId="urn:microsoft.com/office/officeart/2005/8/layout/StepDownProcess"/>
    <dgm:cxn modelId="{5473912B-D3F8-49A7-BD2E-C1B4BF87E455}" type="presParOf" srcId="{BAB2095A-9BE6-496E-85A4-312CF6342802}" destId="{732559A2-F0ED-47D6-BE5A-376BFDE5AF1A}" srcOrd="0" destOrd="0" presId="urn:microsoft.com/office/officeart/2005/8/layout/StepDownProcess"/>
    <dgm:cxn modelId="{1414F835-92B2-493E-818F-9E2B871E06B3}" type="presParOf" srcId="{BAB2095A-9BE6-496E-85A4-312CF6342802}" destId="{1CD1974C-B5AC-49FE-B327-24220396BCA9}" srcOrd="1" destOrd="0" presId="urn:microsoft.com/office/officeart/2005/8/layout/StepDownProcess"/>
    <dgm:cxn modelId="{0E6CDF6D-0699-4AFF-AE61-4FB8CBA23DF8}" type="presParOf" srcId="{BAB2095A-9BE6-496E-85A4-312CF6342802}" destId="{BBED451F-2323-414F-B618-A37156524D7F}" srcOrd="2" destOrd="0" presId="urn:microsoft.com/office/officeart/2005/8/layout/StepDownProcess"/>
    <dgm:cxn modelId="{A9E555CE-42F1-4E4C-BA2A-7590681933B6}" type="presParOf" srcId="{96ACA08F-40CD-458C-AC30-43598D65ACB9}" destId="{53F43D94-98BD-46CB-82F9-420BA0B0A360}" srcOrd="5" destOrd="0" presId="urn:microsoft.com/office/officeart/2005/8/layout/StepDownProcess"/>
    <dgm:cxn modelId="{8A47FE94-384A-45D8-8554-199A3E2ED39E}" type="presParOf" srcId="{96ACA08F-40CD-458C-AC30-43598D65ACB9}" destId="{21B4560A-AD31-4A9F-968F-927A582CFE28}" srcOrd="6" destOrd="0" presId="urn:microsoft.com/office/officeart/2005/8/layout/StepDownProcess"/>
    <dgm:cxn modelId="{863CF342-0D36-48A4-8520-C07D8A42D123}" type="presParOf" srcId="{21B4560A-AD31-4A9F-968F-927A582CFE28}" destId="{850D4F5D-9FDC-4BD5-BEAD-5DD57447D2E1}" srcOrd="0" destOrd="0" presId="urn:microsoft.com/office/officeart/2005/8/layout/StepDownProcess"/>
    <dgm:cxn modelId="{316C9620-BB83-4E5B-82C7-E06B166FD14A}" type="presParOf" srcId="{21B4560A-AD31-4A9F-968F-927A582CFE28}" destId="{18703F27-CF07-4B8C-AE33-7CA21A73E664}" srcOrd="1" destOrd="0" presId="urn:microsoft.com/office/officeart/2005/8/layout/StepDownProcess"/>
    <dgm:cxn modelId="{3C400D48-CC0C-4EE9-80FC-01A58AA5A474}" type="presParOf" srcId="{21B4560A-AD31-4A9F-968F-927A582CFE28}" destId="{76133717-D2BB-4A7D-AF83-025DBE8CE9C8}" srcOrd="2" destOrd="0" presId="urn:microsoft.com/office/officeart/2005/8/layout/StepDownProcess"/>
    <dgm:cxn modelId="{4FF64BF4-0CF5-46B4-A0AE-34967C2758DF}" type="presParOf" srcId="{96ACA08F-40CD-458C-AC30-43598D65ACB9}" destId="{E2EDE759-F2F5-4E03-AFFF-633750AB9C58}" srcOrd="7" destOrd="0" presId="urn:microsoft.com/office/officeart/2005/8/layout/StepDownProcess"/>
    <dgm:cxn modelId="{82AF2C29-D6AF-4FA6-8910-1EF012EE23CE}" type="presParOf" srcId="{96ACA08F-40CD-458C-AC30-43598D65ACB9}" destId="{ECC0A296-165D-4A05-9EB6-E767DE5E215B}" srcOrd="8" destOrd="0" presId="urn:microsoft.com/office/officeart/2005/8/layout/StepDownProcess"/>
    <dgm:cxn modelId="{2CA02D56-FD27-4E96-99F0-988E5D7A2B5A}" type="presParOf" srcId="{ECC0A296-165D-4A05-9EB6-E767DE5E215B}" destId="{7192BD59-3D0B-422E-B9EC-53D657C2A5FA}"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6322A-26E5-48A7-BF1A-B27B8430867E}">
      <dsp:nvSpPr>
        <dsp:cNvPr id="0" name=""/>
        <dsp:cNvSpPr/>
      </dsp:nvSpPr>
      <dsp:spPr>
        <a:xfrm rot="5400000">
          <a:off x="1343248" y="681327"/>
          <a:ext cx="592949" cy="6750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523AA2-D092-4726-B3A3-018E811B803E}">
      <dsp:nvSpPr>
        <dsp:cNvPr id="0" name=""/>
        <dsp:cNvSpPr/>
      </dsp:nvSpPr>
      <dsp:spPr>
        <a:xfrm>
          <a:off x="830247" y="24031"/>
          <a:ext cx="1709987" cy="6986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RFP Developed, Released</a:t>
          </a:r>
          <a:endParaRPr lang="en-US" sz="1600" kern="1200" dirty="0"/>
        </a:p>
      </dsp:txBody>
      <dsp:txXfrm>
        <a:off x="864360" y="58144"/>
        <a:ext cx="1641761" cy="630465"/>
      </dsp:txXfrm>
    </dsp:sp>
    <dsp:sp modelId="{943FF0C5-7BDE-4951-A19F-A69933B85D41}">
      <dsp:nvSpPr>
        <dsp:cNvPr id="0" name=""/>
        <dsp:cNvSpPr/>
      </dsp:nvSpPr>
      <dsp:spPr>
        <a:xfrm>
          <a:off x="2378721" y="126363"/>
          <a:ext cx="1641286" cy="564713"/>
        </a:xfrm>
        <a:prstGeom prst="rect">
          <a:avLst/>
        </a:prstGeom>
        <a:noFill/>
        <a:ln>
          <a:noFill/>
        </a:ln>
        <a:effectLst/>
      </dsp:spPr>
      <dsp:style>
        <a:lnRef idx="0">
          <a:scrgbClr r="0" g="0" b="0"/>
        </a:lnRef>
        <a:fillRef idx="0">
          <a:scrgbClr r="0" g="0" b="0"/>
        </a:fillRef>
        <a:effectRef idx="0">
          <a:scrgbClr r="0" g="0" b="0"/>
        </a:effectRef>
        <a:fontRef idx="minor"/>
      </dsp:style>
    </dsp:sp>
    <dsp:sp modelId="{9F206818-9A52-4E61-9C01-DDFCD41A64FF}">
      <dsp:nvSpPr>
        <dsp:cNvPr id="0" name=""/>
        <dsp:cNvSpPr/>
      </dsp:nvSpPr>
      <dsp:spPr>
        <a:xfrm rot="5400000">
          <a:off x="2529295" y="1466188"/>
          <a:ext cx="592949" cy="6750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3E545F-C5D1-4855-A2BF-EB3AB4C5553A}">
      <dsp:nvSpPr>
        <dsp:cNvPr id="0" name=""/>
        <dsp:cNvSpPr/>
      </dsp:nvSpPr>
      <dsp:spPr>
        <a:xfrm>
          <a:off x="2048350" y="808892"/>
          <a:ext cx="1645874" cy="6986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Initial Evaluation Committee Meeting</a:t>
          </a:r>
          <a:endParaRPr lang="en-US" sz="1600" kern="1200" dirty="0"/>
        </a:p>
      </dsp:txBody>
      <dsp:txXfrm>
        <a:off x="2082463" y="843005"/>
        <a:ext cx="1577648" cy="630465"/>
      </dsp:txXfrm>
    </dsp:sp>
    <dsp:sp modelId="{C987AF78-0AA6-4D63-B249-A1D5775E2E90}">
      <dsp:nvSpPr>
        <dsp:cNvPr id="0" name=""/>
        <dsp:cNvSpPr/>
      </dsp:nvSpPr>
      <dsp:spPr>
        <a:xfrm>
          <a:off x="3370376" y="875529"/>
          <a:ext cx="725979" cy="564713"/>
        </a:xfrm>
        <a:prstGeom prst="rect">
          <a:avLst/>
        </a:prstGeom>
        <a:noFill/>
        <a:ln>
          <a:noFill/>
        </a:ln>
        <a:effectLst/>
      </dsp:spPr>
      <dsp:style>
        <a:lnRef idx="0">
          <a:scrgbClr r="0" g="0" b="0"/>
        </a:lnRef>
        <a:fillRef idx="0">
          <a:scrgbClr r="0" g="0" b="0"/>
        </a:fillRef>
        <a:effectRef idx="0">
          <a:scrgbClr r="0" g="0" b="0"/>
        </a:effectRef>
        <a:fontRef idx="minor"/>
      </dsp:style>
    </dsp:sp>
    <dsp:sp modelId="{732559A2-F0ED-47D6-BE5A-376BFDE5AF1A}">
      <dsp:nvSpPr>
        <dsp:cNvPr id="0" name=""/>
        <dsp:cNvSpPr/>
      </dsp:nvSpPr>
      <dsp:spPr>
        <a:xfrm rot="5400000">
          <a:off x="3720237" y="2251050"/>
          <a:ext cx="592949" cy="6750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D1974C-B5AC-49FE-B327-24220396BCA9}">
      <dsp:nvSpPr>
        <dsp:cNvPr id="0" name=""/>
        <dsp:cNvSpPr/>
      </dsp:nvSpPr>
      <dsp:spPr>
        <a:xfrm>
          <a:off x="3266454" y="1593754"/>
          <a:ext cx="1591553" cy="6986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Proposals Evaluated</a:t>
          </a:r>
          <a:endParaRPr lang="en-US" sz="1600" kern="1200" dirty="0"/>
        </a:p>
      </dsp:txBody>
      <dsp:txXfrm>
        <a:off x="3300567" y="1627867"/>
        <a:ext cx="1523327" cy="630465"/>
      </dsp:txXfrm>
    </dsp:sp>
    <dsp:sp modelId="{BBED451F-2323-414F-B618-A37156524D7F}">
      <dsp:nvSpPr>
        <dsp:cNvPr id="0" name=""/>
        <dsp:cNvSpPr/>
      </dsp:nvSpPr>
      <dsp:spPr>
        <a:xfrm>
          <a:off x="4849428" y="1666088"/>
          <a:ext cx="1513397" cy="564713"/>
        </a:xfrm>
        <a:prstGeom prst="rect">
          <a:avLst/>
        </a:prstGeom>
        <a:noFill/>
        <a:ln>
          <a:noFill/>
        </a:ln>
        <a:effectLst/>
      </dsp:spPr>
      <dsp:style>
        <a:lnRef idx="0">
          <a:scrgbClr r="0" g="0" b="0"/>
        </a:lnRef>
        <a:fillRef idx="0">
          <a:scrgbClr r="0" g="0" b="0"/>
        </a:fillRef>
        <a:effectRef idx="0">
          <a:scrgbClr r="0" g="0" b="0"/>
        </a:effectRef>
        <a:fontRef idx="minor"/>
      </dsp:style>
    </dsp:sp>
    <dsp:sp modelId="{850D4F5D-9FDC-4BD5-BEAD-5DD57447D2E1}">
      <dsp:nvSpPr>
        <dsp:cNvPr id="0" name=""/>
        <dsp:cNvSpPr/>
      </dsp:nvSpPr>
      <dsp:spPr>
        <a:xfrm rot="5400000">
          <a:off x="4971275" y="3035911"/>
          <a:ext cx="592949" cy="67505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703F27-CF07-4B8C-AE33-7CA21A73E664}">
      <dsp:nvSpPr>
        <dsp:cNvPr id="0" name=""/>
        <dsp:cNvSpPr/>
      </dsp:nvSpPr>
      <dsp:spPr>
        <a:xfrm>
          <a:off x="4529295" y="2388690"/>
          <a:ext cx="1657423" cy="6986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Finalist Interviews</a:t>
          </a:r>
          <a:endParaRPr lang="en-US" sz="1600" kern="1200" dirty="0"/>
        </a:p>
      </dsp:txBody>
      <dsp:txXfrm>
        <a:off x="4563408" y="2422803"/>
        <a:ext cx="1589197" cy="630465"/>
      </dsp:txXfrm>
    </dsp:sp>
    <dsp:sp modelId="{76133717-D2BB-4A7D-AF83-025DBE8CE9C8}">
      <dsp:nvSpPr>
        <dsp:cNvPr id="0" name=""/>
        <dsp:cNvSpPr/>
      </dsp:nvSpPr>
      <dsp:spPr>
        <a:xfrm>
          <a:off x="5812357" y="2445251"/>
          <a:ext cx="725979" cy="564713"/>
        </a:xfrm>
        <a:prstGeom prst="rect">
          <a:avLst/>
        </a:prstGeom>
        <a:noFill/>
        <a:ln>
          <a:noFill/>
        </a:ln>
        <a:effectLst/>
      </dsp:spPr>
      <dsp:style>
        <a:lnRef idx="0">
          <a:scrgbClr r="0" g="0" b="0"/>
        </a:lnRef>
        <a:fillRef idx="0">
          <a:scrgbClr r="0" g="0" b="0"/>
        </a:fillRef>
        <a:effectRef idx="0">
          <a:scrgbClr r="0" g="0" b="0"/>
        </a:effectRef>
        <a:fontRef idx="minor"/>
      </dsp:style>
    </dsp:sp>
    <dsp:sp modelId="{7192BD59-3D0B-422E-B9EC-53D657C2A5FA}">
      <dsp:nvSpPr>
        <dsp:cNvPr id="0" name=""/>
        <dsp:cNvSpPr/>
      </dsp:nvSpPr>
      <dsp:spPr>
        <a:xfrm>
          <a:off x="5702660" y="3163476"/>
          <a:ext cx="1696691" cy="69869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Award Recommendation</a:t>
          </a:r>
          <a:endParaRPr lang="en-US" sz="1600" kern="1200" dirty="0"/>
        </a:p>
      </dsp:txBody>
      <dsp:txXfrm>
        <a:off x="5736773" y="3197589"/>
        <a:ext cx="1628465" cy="63046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F35662-51C1-4322-BF46-AAED55605504}" type="datetimeFigureOut">
              <a:rPr lang="en-US" smtClean="0"/>
              <a:t>9/24/2019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75551F-9CF3-46F2-BAFF-614447C62E4B}" type="slidenum">
              <a:rPr lang="en-US" smtClean="0"/>
              <a:t>‹#›</a:t>
            </a:fld>
            <a:endParaRPr lang="en-US"/>
          </a:p>
        </p:txBody>
      </p:sp>
    </p:spTree>
    <p:extLst>
      <p:ext uri="{BB962C8B-B14F-4D97-AF65-F5344CB8AC3E}">
        <p14:creationId xmlns:p14="http://schemas.microsoft.com/office/powerpoint/2010/main" val="2204110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Background</a:t>
            </a:r>
            <a:r>
              <a:rPr lang="en-US" baseline="0" dirty="0" smtClean="0"/>
              <a:t> information about the City’s RFP process through Purchasing and Contracts</a:t>
            </a:r>
          </a:p>
          <a:p>
            <a:r>
              <a:rPr lang="en-US" baseline="0" dirty="0" smtClean="0"/>
              <a:t>RFP versus IFB, when and why we choose to use an RFP</a:t>
            </a:r>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2</a:t>
            </a:fld>
            <a:endParaRPr lang="en-US"/>
          </a:p>
        </p:txBody>
      </p:sp>
    </p:spTree>
    <p:extLst>
      <p:ext uri="{BB962C8B-B14F-4D97-AF65-F5344CB8AC3E}">
        <p14:creationId xmlns:p14="http://schemas.microsoft.com/office/powerpoint/2010/main" val="276579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general overview of the steps in the RFP process through Purchasing and Contracts.</a:t>
            </a:r>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3</a:t>
            </a:fld>
            <a:endParaRPr lang="en-US"/>
          </a:p>
        </p:txBody>
      </p:sp>
    </p:spTree>
    <p:extLst>
      <p:ext uri="{BB962C8B-B14F-4D97-AF65-F5344CB8AC3E}">
        <p14:creationId xmlns:p14="http://schemas.microsoft.com/office/powerpoint/2010/main" val="136977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Usually, Purchasing</a:t>
            </a:r>
            <a:r>
              <a:rPr lang="en-US" baseline="0" dirty="0" smtClean="0"/>
              <a:t> &amp; Contracts Manager and Procurement Specialists are delegated authority to sign contracts and sign the finalized contract. However, in this case, the Municipal Code specifically states that contracts with the LCT or successor is approved by City Council in an open public meeting.</a:t>
            </a:r>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4</a:t>
            </a:fld>
            <a:endParaRPr lang="en-US"/>
          </a:p>
        </p:txBody>
      </p:sp>
    </p:spTree>
    <p:extLst>
      <p:ext uri="{BB962C8B-B14F-4D97-AF65-F5344CB8AC3E}">
        <p14:creationId xmlns:p14="http://schemas.microsoft.com/office/powerpoint/2010/main" val="165391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5</a:t>
            </a:fld>
            <a:endParaRPr lang="en-US"/>
          </a:p>
        </p:txBody>
      </p:sp>
    </p:spTree>
    <p:extLst>
      <p:ext uri="{BB962C8B-B14F-4D97-AF65-F5344CB8AC3E}">
        <p14:creationId xmlns:p14="http://schemas.microsoft.com/office/powerpoint/2010/main" val="219852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opportunities for interested proposers to learn more about the scope and requirements by attending the pre-proposal conference and by submitting questions directly to the procurement specialist in writing. All questions and answers are posted publicly to maintain a level playing field and ensure all interested proposers have access to the same information.</a:t>
            </a:r>
            <a:endParaRPr lang="en-US" dirty="0" smtClean="0"/>
          </a:p>
          <a:p>
            <a:endParaRPr lang="en-US" dirty="0" smtClean="0"/>
          </a:p>
          <a:p>
            <a:r>
              <a:rPr lang="en-US" dirty="0" smtClean="0"/>
              <a:t>Schedule: </a:t>
            </a:r>
          </a:p>
          <a:p>
            <a:r>
              <a:rPr lang="en-US" dirty="0" smtClean="0"/>
              <a:t>-pre-proposal</a:t>
            </a:r>
            <a:r>
              <a:rPr lang="en-US" baseline="0" dirty="0" smtClean="0"/>
              <a:t> May 16</a:t>
            </a:r>
          </a:p>
          <a:p>
            <a:r>
              <a:rPr lang="en-US" baseline="0" dirty="0" smtClean="0"/>
              <a:t>-inquiry deadline May 22</a:t>
            </a:r>
          </a:p>
          <a:p>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6</a:t>
            </a:fld>
            <a:endParaRPr lang="en-US"/>
          </a:p>
        </p:txBody>
      </p:sp>
    </p:spTree>
    <p:extLst>
      <p:ext uri="{BB962C8B-B14F-4D97-AF65-F5344CB8AC3E}">
        <p14:creationId xmlns:p14="http://schemas.microsoft.com/office/powerpoint/2010/main" val="1767192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Kick-off meeting: </a:t>
            </a:r>
            <a:r>
              <a:rPr lang="en-US" baseline="0" dirty="0" smtClean="0"/>
              <a:t>committee members sign a non-conflict of interest/non-disclosure statement prior to gaining access to the proposals and continuing as an evaluator. Proposals must be evaluated based on the content of the proposal. Evaluators score proposals independently and are instructed not to talk with other evaluators prior to the evaluation meeting. Individual score sheets are submitted to the procurement specialist.</a:t>
            </a:r>
          </a:p>
          <a:p>
            <a:endParaRPr lang="en-US" baseline="0" dirty="0" smtClean="0"/>
          </a:p>
          <a:p>
            <a:r>
              <a:rPr lang="en-US" baseline="0" dirty="0" smtClean="0"/>
              <a:t>Evaluation meeting: committee members are now permitted to discuss the proposal with one another. Discuss ability to fulfill the requirements of the RFP. Finalists are selected based on the number of points/ranking of proposals. Any clarifications needed from the proposers are discussed and recorded by the procurement specialist.</a:t>
            </a:r>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7</a:t>
            </a:fld>
            <a:endParaRPr lang="en-US"/>
          </a:p>
        </p:txBody>
      </p:sp>
    </p:spTree>
    <p:extLst>
      <p:ext uri="{BB962C8B-B14F-4D97-AF65-F5344CB8AC3E}">
        <p14:creationId xmlns:p14="http://schemas.microsoft.com/office/powerpoint/2010/main" val="503491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finalist</a:t>
            </a:r>
            <a:r>
              <a:rPr lang="en-US" baseline="0" dirty="0" smtClean="0"/>
              <a:t> is notified of their status as a finalist and given the same amount of time for the interview to maintain the level playing field. A general list of questions is given to all finalists, including any specific clarifications required from each company. Post interviews, a written clarification request was sent to each finalist to ensure mutual understanding of specific items in each proposal.</a:t>
            </a:r>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8</a:t>
            </a:fld>
            <a:endParaRPr lang="en-US"/>
          </a:p>
        </p:txBody>
      </p:sp>
    </p:spTree>
    <p:extLst>
      <p:ext uri="{BB962C8B-B14F-4D97-AF65-F5344CB8AC3E}">
        <p14:creationId xmlns:p14="http://schemas.microsoft.com/office/powerpoint/2010/main" val="4156161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9</a:t>
            </a:fld>
            <a:endParaRPr lang="en-US"/>
          </a:p>
        </p:txBody>
      </p:sp>
    </p:spTree>
    <p:extLst>
      <p:ext uri="{BB962C8B-B14F-4D97-AF65-F5344CB8AC3E}">
        <p14:creationId xmlns:p14="http://schemas.microsoft.com/office/powerpoint/2010/main" val="3182018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75551F-9CF3-46F2-BAFF-614447C62E4B}" type="slidenum">
              <a:rPr lang="en-US" smtClean="0"/>
              <a:t>10</a:t>
            </a:fld>
            <a:endParaRPr lang="en-US"/>
          </a:p>
        </p:txBody>
      </p:sp>
    </p:spTree>
    <p:extLst>
      <p:ext uri="{BB962C8B-B14F-4D97-AF65-F5344CB8AC3E}">
        <p14:creationId xmlns:p14="http://schemas.microsoft.com/office/powerpoint/2010/main" val="988597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51E5D-8CA3-4324-865F-596EDD4C1B2A}"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358110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51E5D-8CA3-4324-865F-596EDD4C1B2A}"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292286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51E5D-8CA3-4324-865F-596EDD4C1B2A}"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28653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51E5D-8CA3-4324-865F-596EDD4C1B2A}"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176232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B51E5D-8CA3-4324-865F-596EDD4C1B2A}"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138221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51E5D-8CA3-4324-865F-596EDD4C1B2A}"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69224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51E5D-8CA3-4324-865F-596EDD4C1B2A}"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306441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51E5D-8CA3-4324-865F-596EDD4C1B2A}"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86590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51E5D-8CA3-4324-865F-596EDD4C1B2A}"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383538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5B51E5D-8CA3-4324-865F-596EDD4C1B2A}"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403090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5B51E5D-8CA3-4324-865F-596EDD4C1B2A}"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69083D-FFA6-43F7-8036-334A2097D0FB}" type="slidenum">
              <a:rPr lang="en-US" smtClean="0"/>
              <a:t>‹#›</a:t>
            </a:fld>
            <a:endParaRPr lang="en-US"/>
          </a:p>
        </p:txBody>
      </p:sp>
    </p:spTree>
    <p:extLst>
      <p:ext uri="{BB962C8B-B14F-4D97-AF65-F5344CB8AC3E}">
        <p14:creationId xmlns:p14="http://schemas.microsoft.com/office/powerpoint/2010/main" val="1967119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51E5D-8CA3-4324-865F-596EDD4C1B2A}" type="datetimeFigureOut">
              <a:rPr lang="en-US" smtClean="0"/>
              <a:t>9/24/2019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9083D-FFA6-43F7-8036-334A2097D0FB}" type="slidenum">
              <a:rPr lang="en-US" smtClean="0"/>
              <a:t>‹#›</a:t>
            </a:fld>
            <a:endParaRPr lang="en-US"/>
          </a:p>
        </p:txBody>
      </p:sp>
    </p:spTree>
    <p:extLst>
      <p:ext uri="{BB962C8B-B14F-4D97-AF65-F5344CB8AC3E}">
        <p14:creationId xmlns:p14="http://schemas.microsoft.com/office/powerpoint/2010/main" val="70492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2228850"/>
          </a:xfrm>
        </p:spPr>
        <p:txBody>
          <a:bodyPr>
            <a:normAutofit fontScale="90000"/>
          </a:bodyPr>
          <a:lstStyle/>
          <a:p>
            <a:r>
              <a:rPr lang="en-US" b="1" dirty="0" smtClean="0"/>
              <a:t>RFP Selection Process: </a:t>
            </a:r>
            <a:br>
              <a:rPr lang="en-US" b="1" dirty="0" smtClean="0"/>
            </a:br>
            <a:r>
              <a:rPr lang="en-US" b="1" dirty="0" smtClean="0"/>
              <a:t>Public, Educational, and Government Access Television Services Contract</a:t>
            </a:r>
            <a:endParaRPr lang="en-US" b="1" dirty="0"/>
          </a:p>
        </p:txBody>
      </p:sp>
      <p:sp>
        <p:nvSpPr>
          <p:cNvPr id="3" name="Subtitle 2"/>
          <p:cNvSpPr>
            <a:spLocks noGrp="1"/>
          </p:cNvSpPr>
          <p:nvPr>
            <p:ph type="subTitle" idx="1"/>
          </p:nvPr>
        </p:nvSpPr>
        <p:spPr>
          <a:xfrm>
            <a:off x="1371600" y="3733800"/>
            <a:ext cx="6400800" cy="1276350"/>
          </a:xfrm>
        </p:spPr>
        <p:txBody>
          <a:bodyPr/>
          <a:lstStyle/>
          <a:p>
            <a:r>
              <a:rPr lang="en-US" sz="2800" dirty="0" smtClean="0"/>
              <a:t>September 24, 2019</a:t>
            </a:r>
          </a:p>
          <a:p>
            <a:r>
              <a:rPr lang="en-US" sz="2800" dirty="0" smtClean="0"/>
              <a:t>Valerie Scott, CPPB, Procurement Specialist</a:t>
            </a:r>
            <a:endParaRPr lang="en-US" sz="2800" dirty="0"/>
          </a:p>
        </p:txBody>
      </p:sp>
    </p:spTree>
    <p:extLst>
      <p:ext uri="{BB962C8B-B14F-4D97-AF65-F5344CB8AC3E}">
        <p14:creationId xmlns:p14="http://schemas.microsoft.com/office/powerpoint/2010/main" val="2751710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Award Recommendation</a:t>
            </a:r>
            <a:endParaRPr lang="en-US" b="1" dirty="0"/>
          </a:p>
        </p:txBody>
      </p:sp>
      <p:sp>
        <p:nvSpPr>
          <p:cNvPr id="3" name="Content Placeholder 2"/>
          <p:cNvSpPr>
            <a:spLocks noGrp="1"/>
          </p:cNvSpPr>
          <p:nvPr>
            <p:ph idx="1"/>
          </p:nvPr>
        </p:nvSpPr>
        <p:spPr>
          <a:xfrm>
            <a:off x="466595" y="1070975"/>
            <a:ext cx="8229600" cy="3958225"/>
          </a:xfrm>
        </p:spPr>
        <p:txBody>
          <a:bodyPr>
            <a:normAutofit fontScale="92500" lnSpcReduction="20000"/>
          </a:bodyPr>
          <a:lstStyle/>
          <a:p>
            <a:r>
              <a:rPr lang="en-US" dirty="0" smtClean="0"/>
              <a:t>Longmont Observer will provide all services required in RFP scope, plus the following additional services:</a:t>
            </a:r>
          </a:p>
          <a:p>
            <a:pPr lvl="1"/>
            <a:r>
              <a:rPr lang="en-US" dirty="0"/>
              <a:t>R</a:t>
            </a:r>
            <a:r>
              <a:rPr lang="en-US" dirty="0" smtClean="0"/>
              <a:t>ecord </a:t>
            </a:r>
            <a:r>
              <a:rPr lang="en-US" dirty="0"/>
              <a:t>the </a:t>
            </a:r>
            <a:r>
              <a:rPr lang="en-US" dirty="0" smtClean="0"/>
              <a:t>17 advisory boards </a:t>
            </a:r>
            <a:r>
              <a:rPr lang="en-US" dirty="0"/>
              <a:t>and </a:t>
            </a:r>
            <a:r>
              <a:rPr lang="en-US" dirty="0" smtClean="0"/>
              <a:t>commissions</a:t>
            </a:r>
          </a:p>
          <a:p>
            <a:pPr lvl="1"/>
            <a:r>
              <a:rPr lang="en-US" dirty="0"/>
              <a:t>C</a:t>
            </a:r>
            <a:r>
              <a:rPr lang="en-US" dirty="0" smtClean="0"/>
              <a:t>onvert </a:t>
            </a:r>
            <a:r>
              <a:rPr lang="en-US" dirty="0"/>
              <a:t>all the government (City Council, Planning and Zoning</a:t>
            </a:r>
            <a:r>
              <a:rPr lang="en-US" dirty="0" smtClean="0"/>
              <a:t>, School </a:t>
            </a:r>
            <a:r>
              <a:rPr lang="en-US" dirty="0"/>
              <a:t>Board, 17 boards and commissions meetings) to searchable </a:t>
            </a:r>
            <a:r>
              <a:rPr lang="en-US" dirty="0" smtClean="0"/>
              <a:t>text</a:t>
            </a:r>
          </a:p>
          <a:p>
            <a:pPr lvl="1"/>
            <a:r>
              <a:rPr lang="en-US" dirty="0"/>
              <a:t>C</a:t>
            </a:r>
            <a:r>
              <a:rPr lang="en-US" dirty="0" smtClean="0"/>
              <a:t>reate </a:t>
            </a:r>
            <a:r>
              <a:rPr lang="en-US" dirty="0"/>
              <a:t>regular </a:t>
            </a:r>
            <a:r>
              <a:rPr lang="en-US" dirty="0" smtClean="0"/>
              <a:t>audio podcasts </a:t>
            </a:r>
            <a:r>
              <a:rPr lang="en-US" dirty="0"/>
              <a:t>of community </a:t>
            </a:r>
            <a:r>
              <a:rPr lang="en-US" dirty="0" smtClean="0"/>
              <a:t>interest</a:t>
            </a:r>
          </a:p>
          <a:p>
            <a:pPr lvl="1"/>
            <a:r>
              <a:rPr lang="en-US" dirty="0"/>
              <a:t>C</a:t>
            </a:r>
            <a:r>
              <a:rPr lang="en-US" dirty="0" smtClean="0"/>
              <a:t>reate </a:t>
            </a:r>
            <a:r>
              <a:rPr lang="en-US" dirty="0"/>
              <a:t>an open to the </a:t>
            </a:r>
            <a:r>
              <a:rPr lang="en-US" dirty="0" smtClean="0"/>
              <a:t>public podcast studio</a:t>
            </a:r>
          </a:p>
          <a:p>
            <a:pPr lvl="1"/>
            <a:r>
              <a:rPr lang="en-US" dirty="0"/>
              <a:t>C</a:t>
            </a:r>
            <a:r>
              <a:rPr lang="en-US" dirty="0" smtClean="0"/>
              <a:t>reate </a:t>
            </a:r>
            <a:r>
              <a:rPr lang="en-US" dirty="0"/>
              <a:t>a live-streaming </a:t>
            </a:r>
            <a:r>
              <a:rPr lang="en-US" dirty="0" smtClean="0"/>
              <a:t>radio station </a:t>
            </a:r>
            <a:r>
              <a:rPr lang="en-US" dirty="0"/>
              <a:t>(internet only</a:t>
            </a:r>
            <a:r>
              <a:rPr lang="en-US" dirty="0" smtClean="0"/>
              <a:t>)</a:t>
            </a:r>
          </a:p>
          <a:p>
            <a:pPr lvl="1"/>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1056468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RFP Process</a:t>
            </a:r>
            <a:endParaRPr lang="en-US" b="1" dirty="0"/>
          </a:p>
        </p:txBody>
      </p:sp>
      <p:sp>
        <p:nvSpPr>
          <p:cNvPr id="3" name="Content Placeholder 2"/>
          <p:cNvSpPr>
            <a:spLocks noGrp="1"/>
          </p:cNvSpPr>
          <p:nvPr>
            <p:ph idx="1"/>
          </p:nvPr>
        </p:nvSpPr>
        <p:spPr>
          <a:xfrm>
            <a:off x="457200" y="1066800"/>
            <a:ext cx="8229600" cy="4525963"/>
          </a:xfrm>
        </p:spPr>
        <p:txBody>
          <a:bodyPr/>
          <a:lstStyle/>
          <a:p>
            <a:r>
              <a:rPr lang="en-US" dirty="0" smtClean="0"/>
              <a:t>Used when more than price should be the deciding factor for awarding a contract</a:t>
            </a:r>
          </a:p>
          <a:p>
            <a:r>
              <a:rPr lang="en-US" dirty="0" smtClean="0"/>
              <a:t>Equitable competition</a:t>
            </a:r>
          </a:p>
          <a:p>
            <a:pPr lvl="1"/>
            <a:r>
              <a:rPr lang="en-US" dirty="0" smtClean="0"/>
              <a:t>Remove bias and level the playing field</a:t>
            </a:r>
          </a:p>
          <a:p>
            <a:pPr lvl="1"/>
            <a:r>
              <a:rPr lang="en-US" dirty="0" smtClean="0"/>
              <a:t>Strict non-disclosure requirements</a:t>
            </a:r>
          </a:p>
          <a:p>
            <a:pPr lvl="1"/>
            <a:r>
              <a:rPr lang="en-US" dirty="0" smtClean="0"/>
              <a:t>Selection based on highest number of points</a:t>
            </a:r>
          </a:p>
          <a:p>
            <a:r>
              <a:rPr lang="en-US" dirty="0" smtClean="0"/>
              <a:t>Award the best value proposer</a:t>
            </a:r>
          </a:p>
          <a:p>
            <a:endParaRPr lang="en-US" dirty="0"/>
          </a:p>
        </p:txBody>
      </p:sp>
    </p:spTree>
    <p:extLst>
      <p:ext uri="{BB962C8B-B14F-4D97-AF65-F5344CB8AC3E}">
        <p14:creationId xmlns:p14="http://schemas.microsoft.com/office/powerpoint/2010/main" val="2209289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RFP Process Overview</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0337687"/>
              </p:ext>
            </p:extLst>
          </p:nvPr>
        </p:nvGraphicFramePr>
        <p:xfrm>
          <a:off x="457200" y="990600"/>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6946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After Award Recommendation</a:t>
            </a:r>
            <a:endParaRPr lang="en-US" b="1" dirty="0"/>
          </a:p>
        </p:txBody>
      </p:sp>
      <p:sp>
        <p:nvSpPr>
          <p:cNvPr id="3" name="Content Placeholder 2"/>
          <p:cNvSpPr>
            <a:spLocks noGrp="1"/>
          </p:cNvSpPr>
          <p:nvPr>
            <p:ph idx="1"/>
          </p:nvPr>
        </p:nvSpPr>
        <p:spPr>
          <a:xfrm>
            <a:off x="457200" y="1143000"/>
            <a:ext cx="8229600" cy="3810000"/>
          </a:xfrm>
        </p:spPr>
        <p:txBody>
          <a:bodyPr>
            <a:normAutofit fontScale="92500" lnSpcReduction="20000"/>
          </a:bodyPr>
          <a:lstStyle/>
          <a:p>
            <a:r>
              <a:rPr lang="en-US" dirty="0" smtClean="0"/>
              <a:t>City negotiates contract terms and conditions with highest ranked proposer and the finalized contract is signed </a:t>
            </a:r>
            <a:endParaRPr lang="en-US" dirty="0" smtClean="0"/>
          </a:p>
          <a:p>
            <a:pPr marL="0" indent="0">
              <a:buNone/>
            </a:pPr>
            <a:endParaRPr lang="en-US" sz="1500" dirty="0" smtClean="0"/>
          </a:p>
          <a:p>
            <a:r>
              <a:rPr lang="en-US" dirty="0" smtClean="0"/>
              <a:t>L.M.C. 4.12.020(1): agreement with the Longmont </a:t>
            </a:r>
            <a:r>
              <a:rPr lang="en-US" dirty="0"/>
              <a:t>Cable Trust or any successor to that entity for providing public, </a:t>
            </a:r>
            <a:r>
              <a:rPr lang="en-US" dirty="0" smtClean="0"/>
              <a:t>educational, </a:t>
            </a:r>
            <a:r>
              <a:rPr lang="en-US" dirty="0"/>
              <a:t>and governmental cable television services to the residents of the </a:t>
            </a:r>
            <a:r>
              <a:rPr lang="en-US" dirty="0" smtClean="0"/>
              <a:t>City is approved </a:t>
            </a:r>
            <a:r>
              <a:rPr lang="en-US" dirty="0"/>
              <a:t>by C</a:t>
            </a:r>
            <a:r>
              <a:rPr lang="en-US" dirty="0" smtClean="0"/>
              <a:t>ity Council </a:t>
            </a:r>
            <a:r>
              <a:rPr lang="en-US" dirty="0"/>
              <a:t>in </a:t>
            </a:r>
            <a:r>
              <a:rPr lang="en-US" dirty="0" smtClean="0"/>
              <a:t>an open </a:t>
            </a:r>
            <a:r>
              <a:rPr lang="en-US" dirty="0"/>
              <a:t>public </a:t>
            </a:r>
            <a:r>
              <a:rPr lang="en-US" dirty="0" smtClean="0"/>
              <a:t>meeting.</a:t>
            </a:r>
            <a:endParaRPr lang="en-US" dirty="0"/>
          </a:p>
        </p:txBody>
      </p:sp>
    </p:spTree>
    <p:extLst>
      <p:ext uri="{BB962C8B-B14F-4D97-AF65-F5344CB8AC3E}">
        <p14:creationId xmlns:p14="http://schemas.microsoft.com/office/powerpoint/2010/main" val="399987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RFP Development</a:t>
            </a:r>
            <a:endParaRPr lang="en-US" b="1" dirty="0"/>
          </a:p>
        </p:txBody>
      </p:sp>
      <p:sp>
        <p:nvSpPr>
          <p:cNvPr id="3" name="Content Placeholder 2"/>
          <p:cNvSpPr>
            <a:spLocks noGrp="1"/>
          </p:cNvSpPr>
          <p:nvPr>
            <p:ph idx="1"/>
          </p:nvPr>
        </p:nvSpPr>
        <p:spPr>
          <a:xfrm>
            <a:off x="466595" y="990601"/>
            <a:ext cx="8229600" cy="3886199"/>
          </a:xfrm>
        </p:spPr>
        <p:txBody>
          <a:bodyPr>
            <a:normAutofit lnSpcReduction="10000"/>
          </a:bodyPr>
          <a:lstStyle/>
          <a:p>
            <a:r>
              <a:rPr lang="en-US" dirty="0" smtClean="0"/>
              <a:t>Scope included items specified by Council and the Community</a:t>
            </a:r>
          </a:p>
          <a:p>
            <a:r>
              <a:rPr lang="en-US" dirty="0" smtClean="0"/>
              <a:t>Evaluation criteria</a:t>
            </a:r>
          </a:p>
          <a:p>
            <a:pPr lvl="1"/>
            <a:r>
              <a:rPr lang="en-US" dirty="0" smtClean="0"/>
              <a:t>Approach </a:t>
            </a:r>
            <a:r>
              <a:rPr lang="en-US" dirty="0"/>
              <a:t>to Scope of </a:t>
            </a:r>
            <a:r>
              <a:rPr lang="en-US" dirty="0" smtClean="0"/>
              <a:t>Work</a:t>
            </a:r>
            <a:endParaRPr lang="en-US" dirty="0"/>
          </a:p>
          <a:p>
            <a:pPr lvl="1"/>
            <a:r>
              <a:rPr lang="en-US" dirty="0" smtClean="0"/>
              <a:t>Company </a:t>
            </a:r>
            <a:r>
              <a:rPr lang="en-US" dirty="0"/>
              <a:t>and Personnel </a:t>
            </a:r>
            <a:r>
              <a:rPr lang="en-US" dirty="0" smtClean="0"/>
              <a:t>Qualifications</a:t>
            </a:r>
            <a:endParaRPr lang="en-US" dirty="0"/>
          </a:p>
          <a:p>
            <a:pPr lvl="1"/>
            <a:r>
              <a:rPr lang="en-US" dirty="0" smtClean="0"/>
              <a:t>Price </a:t>
            </a:r>
            <a:r>
              <a:rPr lang="en-US" dirty="0"/>
              <a:t>for </a:t>
            </a:r>
            <a:r>
              <a:rPr lang="en-US" dirty="0" smtClean="0"/>
              <a:t>Services</a:t>
            </a:r>
            <a:endParaRPr lang="en-US" dirty="0"/>
          </a:p>
          <a:p>
            <a:pPr lvl="1"/>
            <a:r>
              <a:rPr lang="en-US" dirty="0" smtClean="0"/>
              <a:t>Innovative </a:t>
            </a:r>
            <a:r>
              <a:rPr lang="en-US" dirty="0"/>
              <a:t>Collaborations with Other Community Groups</a:t>
            </a:r>
          </a:p>
          <a:p>
            <a:pPr lvl="1"/>
            <a:endParaRPr lang="en-US" dirty="0"/>
          </a:p>
        </p:txBody>
      </p:sp>
    </p:spTree>
    <p:extLst>
      <p:ext uri="{BB962C8B-B14F-4D97-AF65-F5344CB8AC3E}">
        <p14:creationId xmlns:p14="http://schemas.microsoft.com/office/powerpoint/2010/main" val="828101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RFP Released</a:t>
            </a:r>
            <a:endParaRPr lang="en-US" b="1" dirty="0"/>
          </a:p>
        </p:txBody>
      </p:sp>
      <p:sp>
        <p:nvSpPr>
          <p:cNvPr id="3" name="Content Placeholder 2"/>
          <p:cNvSpPr>
            <a:spLocks noGrp="1"/>
          </p:cNvSpPr>
          <p:nvPr>
            <p:ph idx="1"/>
          </p:nvPr>
        </p:nvSpPr>
        <p:spPr>
          <a:xfrm>
            <a:off x="466595" y="1143000"/>
            <a:ext cx="8229600" cy="4225338"/>
          </a:xfrm>
        </p:spPr>
        <p:txBody>
          <a:bodyPr>
            <a:normAutofit/>
          </a:bodyPr>
          <a:lstStyle/>
          <a:p>
            <a:r>
              <a:rPr lang="en-US" dirty="0" smtClean="0"/>
              <a:t>Published on May 10, 2019</a:t>
            </a:r>
          </a:p>
          <a:p>
            <a:pPr lvl="1"/>
            <a:r>
              <a:rPr lang="en-US" dirty="0" smtClean="0"/>
              <a:t>Pre-proposal conference</a:t>
            </a:r>
          </a:p>
          <a:p>
            <a:pPr lvl="1"/>
            <a:r>
              <a:rPr lang="en-US" dirty="0" smtClean="0"/>
              <a:t>Question and answer period</a:t>
            </a:r>
          </a:p>
          <a:p>
            <a:pPr lvl="2"/>
            <a:r>
              <a:rPr lang="en-US" dirty="0" smtClean="0"/>
              <a:t>All questions and answers posted publicly</a:t>
            </a:r>
          </a:p>
          <a:p>
            <a:r>
              <a:rPr lang="en-US" dirty="0" smtClean="0"/>
              <a:t>Proposals received June 6, 2019</a:t>
            </a:r>
          </a:p>
          <a:p>
            <a:pPr marL="457200" lvl="1" indent="0">
              <a:buNone/>
            </a:pPr>
            <a:endParaRPr lang="en-US" dirty="0"/>
          </a:p>
        </p:txBody>
      </p:sp>
    </p:spTree>
    <p:extLst>
      <p:ext uri="{BB962C8B-B14F-4D97-AF65-F5344CB8AC3E}">
        <p14:creationId xmlns:p14="http://schemas.microsoft.com/office/powerpoint/2010/main" val="138846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Proposal Evaluation</a:t>
            </a:r>
            <a:endParaRPr lang="en-US" b="1" dirty="0"/>
          </a:p>
        </p:txBody>
      </p:sp>
      <p:sp>
        <p:nvSpPr>
          <p:cNvPr id="3" name="Content Placeholder 2"/>
          <p:cNvSpPr>
            <a:spLocks noGrp="1"/>
          </p:cNvSpPr>
          <p:nvPr>
            <p:ph idx="1"/>
          </p:nvPr>
        </p:nvSpPr>
        <p:spPr>
          <a:xfrm>
            <a:off x="466595" y="1070975"/>
            <a:ext cx="8229600" cy="4525963"/>
          </a:xfrm>
        </p:spPr>
        <p:txBody>
          <a:bodyPr>
            <a:normAutofit/>
          </a:bodyPr>
          <a:lstStyle/>
          <a:p>
            <a:r>
              <a:rPr lang="en-US" dirty="0" smtClean="0"/>
              <a:t>Evaluation committee kick-off meeting</a:t>
            </a:r>
          </a:p>
          <a:p>
            <a:pPr lvl="1"/>
            <a:r>
              <a:rPr lang="en-US" dirty="0" smtClean="0"/>
              <a:t>Evaluation guidelines</a:t>
            </a:r>
          </a:p>
          <a:p>
            <a:pPr lvl="1"/>
            <a:r>
              <a:rPr lang="en-US" dirty="0" smtClean="0"/>
              <a:t>Sign non-conflict of interest/non-disclosure form</a:t>
            </a:r>
          </a:p>
          <a:p>
            <a:pPr lvl="1"/>
            <a:r>
              <a:rPr lang="en-US" dirty="0" smtClean="0"/>
              <a:t>Independent scoring</a:t>
            </a:r>
          </a:p>
          <a:p>
            <a:r>
              <a:rPr lang="en-US" dirty="0" smtClean="0"/>
              <a:t>Evaluation meeting</a:t>
            </a:r>
          </a:p>
          <a:p>
            <a:pPr lvl="1"/>
            <a:r>
              <a:rPr lang="en-US" dirty="0" smtClean="0"/>
              <a:t>Discuss proposals’ strengths and weaknesses</a:t>
            </a:r>
          </a:p>
          <a:p>
            <a:pPr lvl="1"/>
            <a:r>
              <a:rPr lang="en-US" dirty="0" smtClean="0"/>
              <a:t>Select finalists based on rankings/points</a:t>
            </a:r>
          </a:p>
          <a:p>
            <a:pPr marL="457200" lvl="1" indent="0">
              <a:buNone/>
            </a:pPr>
            <a:endParaRPr lang="en-US" dirty="0"/>
          </a:p>
        </p:txBody>
      </p:sp>
    </p:spTree>
    <p:extLst>
      <p:ext uri="{BB962C8B-B14F-4D97-AF65-F5344CB8AC3E}">
        <p14:creationId xmlns:p14="http://schemas.microsoft.com/office/powerpoint/2010/main" val="2467703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Finalist Interviews</a:t>
            </a:r>
            <a:endParaRPr lang="en-US" b="1" dirty="0"/>
          </a:p>
        </p:txBody>
      </p:sp>
      <p:sp>
        <p:nvSpPr>
          <p:cNvPr id="3" name="Content Placeholder 2"/>
          <p:cNvSpPr>
            <a:spLocks noGrp="1"/>
          </p:cNvSpPr>
          <p:nvPr>
            <p:ph idx="1"/>
          </p:nvPr>
        </p:nvSpPr>
        <p:spPr>
          <a:xfrm>
            <a:off x="466595" y="1070975"/>
            <a:ext cx="8229600" cy="4525963"/>
          </a:xfrm>
        </p:spPr>
        <p:txBody>
          <a:bodyPr>
            <a:normAutofit/>
          </a:bodyPr>
          <a:lstStyle/>
          <a:p>
            <a:r>
              <a:rPr lang="en-US" dirty="0" smtClean="0"/>
              <a:t>Provide questions to finalists in advance</a:t>
            </a:r>
          </a:p>
          <a:p>
            <a:pPr lvl="1"/>
            <a:r>
              <a:rPr lang="en-US" dirty="0" smtClean="0"/>
              <a:t>Clarification</a:t>
            </a:r>
          </a:p>
          <a:p>
            <a:pPr lvl="1"/>
            <a:r>
              <a:rPr lang="en-US" dirty="0" smtClean="0"/>
              <a:t>Opportunity to showcase why they should be awarded</a:t>
            </a:r>
          </a:p>
          <a:p>
            <a:r>
              <a:rPr lang="en-US" dirty="0" smtClean="0"/>
              <a:t>Clarifications in writing</a:t>
            </a:r>
          </a:p>
          <a:p>
            <a:pPr lvl="1"/>
            <a:r>
              <a:rPr lang="en-US" dirty="0" smtClean="0"/>
              <a:t>Purpose: memorialize understanding</a:t>
            </a:r>
          </a:p>
        </p:txBody>
      </p:sp>
    </p:spTree>
    <p:extLst>
      <p:ext uri="{BB962C8B-B14F-4D97-AF65-F5344CB8AC3E}">
        <p14:creationId xmlns:p14="http://schemas.microsoft.com/office/powerpoint/2010/main" val="3801512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595" y="0"/>
            <a:ext cx="8229600" cy="1143000"/>
          </a:xfrm>
        </p:spPr>
        <p:txBody>
          <a:bodyPr>
            <a:normAutofit/>
          </a:bodyPr>
          <a:lstStyle/>
          <a:p>
            <a:r>
              <a:rPr lang="en-US" b="1" dirty="0" smtClean="0"/>
              <a:t>Award Recommendation</a:t>
            </a:r>
            <a:endParaRPr lang="en-US" b="1" dirty="0"/>
          </a:p>
        </p:txBody>
      </p:sp>
      <p:sp>
        <p:nvSpPr>
          <p:cNvPr id="3" name="Content Placeholder 2"/>
          <p:cNvSpPr>
            <a:spLocks noGrp="1"/>
          </p:cNvSpPr>
          <p:nvPr>
            <p:ph idx="1"/>
          </p:nvPr>
        </p:nvSpPr>
        <p:spPr>
          <a:xfrm>
            <a:off x="466595" y="1070975"/>
            <a:ext cx="8229600" cy="4525963"/>
          </a:xfrm>
        </p:spPr>
        <p:txBody>
          <a:bodyPr>
            <a:normAutofit/>
          </a:bodyPr>
          <a:lstStyle/>
          <a:p>
            <a:r>
              <a:rPr lang="en-US" dirty="0" smtClean="0"/>
              <a:t>Highest ranked proposer recommended for award</a:t>
            </a:r>
          </a:p>
          <a:p>
            <a:r>
              <a:rPr lang="en-US" dirty="0" smtClean="0"/>
              <a:t>Longmont Observer scored highest number of points</a:t>
            </a:r>
          </a:p>
          <a:p>
            <a:pPr lvl="1"/>
            <a:r>
              <a:rPr lang="en-US" dirty="0" smtClean="0"/>
              <a:t>Provide the most services for funding available</a:t>
            </a:r>
          </a:p>
          <a:p>
            <a:pPr lvl="1"/>
            <a:r>
              <a:rPr lang="en-US" dirty="0" smtClean="0"/>
              <a:t>Sustainable funding approach</a:t>
            </a:r>
          </a:p>
        </p:txBody>
      </p:sp>
    </p:spTree>
    <p:extLst>
      <p:ext uri="{BB962C8B-B14F-4D97-AF65-F5344CB8AC3E}">
        <p14:creationId xmlns:p14="http://schemas.microsoft.com/office/powerpoint/2010/main" val="607123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2013longmont-template-white-background</Template>
  <TotalTime>138</TotalTime>
  <Words>698</Words>
  <Application>Microsoft Office PowerPoint</Application>
  <PresentationFormat>On-screen Show (4:3)</PresentationFormat>
  <Paragraphs>82</Paragraphs>
  <Slides>10</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RFP Selection Process:  Public, Educational, and Government Access Television Services Contract</vt:lpstr>
      <vt:lpstr>RFP Process</vt:lpstr>
      <vt:lpstr>RFP Process Overview</vt:lpstr>
      <vt:lpstr>After Award Recommendation</vt:lpstr>
      <vt:lpstr>RFP Development</vt:lpstr>
      <vt:lpstr>RFP Released</vt:lpstr>
      <vt:lpstr>Proposal Evaluation</vt:lpstr>
      <vt:lpstr>Finalist Interviews</vt:lpstr>
      <vt:lpstr>Award Recommendation</vt:lpstr>
      <vt:lpstr>Award Recommendation</vt:lpstr>
    </vt:vector>
  </TitlesOfParts>
  <Company>City of Longmont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Valerie Scott</dc:creator>
  <cp:lastModifiedBy>Valerie Scott</cp:lastModifiedBy>
  <cp:revision>17</cp:revision>
  <dcterms:created xsi:type="dcterms:W3CDTF">2019-09-22T23:29:25Z</dcterms:created>
  <dcterms:modified xsi:type="dcterms:W3CDTF">2019-09-24T23:12:11Z</dcterms:modified>
</cp:coreProperties>
</file>